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78F0C-0C6B-438D-B6A3-4B31406A52C7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E0A6B-DA3E-4757-949E-34E48C8F98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83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54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7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66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 Карты (3 столбц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244000" y="0"/>
            <a:ext cx="900000" cy="6858000"/>
          </a:xfrm>
          <a:prstGeom prst="rect">
            <a:avLst/>
          </a:prstGeom>
          <a:gradFill>
            <a:gsLst>
              <a:gs pos="55000">
                <a:srgbClr val="2467AD"/>
              </a:gs>
              <a:gs pos="88000">
                <a:srgbClr val="134684"/>
              </a:gs>
              <a:gs pos="40000">
                <a:srgbClr val="286FB7"/>
              </a:gs>
              <a:gs pos="0">
                <a:srgbClr val="266CB5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596" y="1578974"/>
            <a:ext cx="7158806" cy="292771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tabLst/>
              <a:defRPr sz="1500">
                <a:latin typeface="Microsoft Sans Serif" charset="0"/>
                <a:ea typeface="Microsoft Sans Serif" charset="0"/>
                <a:cs typeface="Microsoft Sans Serif" charset="0"/>
              </a:defRPr>
            </a:lvl1pPr>
            <a:lvl2pPr marL="374650" indent="0">
              <a:lnSpc>
                <a:spcPct val="100000"/>
              </a:lnSpc>
              <a:buFont typeface="AppleSymbols" charset="0"/>
              <a:buNone/>
              <a:tabLst/>
              <a:defRPr sz="1500">
                <a:latin typeface="Microsoft Sans Serif" charset="0"/>
                <a:ea typeface="Microsoft Sans Serif" charset="0"/>
                <a:cs typeface="Microsoft Sans Serif" charset="0"/>
              </a:defRPr>
            </a:lvl2pPr>
            <a:lvl3pPr marL="1123950" indent="-209550">
              <a:tabLst/>
              <a:defRPr sz="1300">
                <a:latin typeface="Microsoft Sans Serif" charset="0"/>
                <a:ea typeface="Microsoft Sans Serif" charset="0"/>
                <a:cs typeface="Microsoft Sans Serif" charset="0"/>
              </a:defRPr>
            </a:lvl3pPr>
            <a:lvl4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4pPr>
            <a:lvl5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5754" y="395126"/>
            <a:ext cx="3672000" cy="541312"/>
          </a:xfrm>
        </p:spPr>
        <p:txBody>
          <a:bodyPr wrap="none" lIns="0" rIns="0">
            <a:noAutofit/>
          </a:bodyPr>
          <a:lstStyle>
            <a:lvl1pPr>
              <a:defRPr sz="2200" baseline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defRPr>
            </a:lvl1pPr>
          </a:lstStyle>
          <a:p>
            <a:r>
              <a:rPr lang="ru-RU" dirty="0" smtClean="0"/>
              <a:t>Образец </a:t>
            </a:r>
            <a:r>
              <a:rPr lang="ru-RU" dirty="0" err="1" smtClean="0"/>
              <a:t>загаловка</a:t>
            </a:r>
            <a:endParaRPr lang="en-US" dirty="0"/>
          </a:p>
        </p:txBody>
      </p:sp>
      <p:sp>
        <p:nvSpPr>
          <p:cNvPr id="26" name="Овал 25"/>
          <p:cNvSpPr/>
          <p:nvPr userDrawn="1"/>
        </p:nvSpPr>
        <p:spPr>
          <a:xfrm flipV="1">
            <a:off x="-353338" y="5757497"/>
            <a:ext cx="180000" cy="180000"/>
          </a:xfrm>
          <a:prstGeom prst="ellipse">
            <a:avLst/>
          </a:prstGeom>
          <a:solidFill>
            <a:srgbClr val="40A0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 userDrawn="1"/>
        </p:nvSpPr>
        <p:spPr>
          <a:xfrm flipV="1">
            <a:off x="-353338" y="6016025"/>
            <a:ext cx="180000" cy="180000"/>
          </a:xfrm>
          <a:prstGeom prst="ellipse">
            <a:avLst/>
          </a:prstGeom>
          <a:solidFill>
            <a:srgbClr val="1E5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 userDrawn="1"/>
        </p:nvSpPr>
        <p:spPr>
          <a:xfrm flipV="1">
            <a:off x="-353338" y="6533081"/>
            <a:ext cx="180000" cy="180000"/>
          </a:xfrm>
          <a:prstGeom prst="ellipse">
            <a:avLst/>
          </a:prstGeom>
          <a:solidFill>
            <a:srgbClr val="9A9A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 userDrawn="1"/>
        </p:nvSpPr>
        <p:spPr>
          <a:xfrm flipV="1">
            <a:off x="-353338" y="6274553"/>
            <a:ext cx="180000" cy="180000"/>
          </a:xfrm>
          <a:prstGeom prst="ellipse">
            <a:avLst/>
          </a:prstGeom>
          <a:solidFill>
            <a:srgbClr val="E43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5446" y="6348706"/>
            <a:ext cx="637109" cy="288925"/>
          </a:xfrm>
        </p:spPr>
        <p:txBody>
          <a:bodyPr lIns="0" rIns="0"/>
          <a:lstStyle>
            <a:lvl1pPr algn="ctr">
              <a:defRPr sz="1500">
                <a:solidFill>
                  <a:schemeClr val="bg1">
                    <a:alpha val="60000"/>
                  </a:schemeClr>
                </a:solidFill>
                <a:latin typeface="Microsoft Sans Serif" charset="0"/>
                <a:ea typeface="Microsoft Sans Serif" charset="0"/>
                <a:cs typeface="Microsoft Sans Serif" charset="0"/>
              </a:defRPr>
            </a:lvl1pPr>
          </a:lstStyle>
          <a:p>
            <a:fld id="{0C2769CB-5294-5746-A9D0-605514E4B1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Изображение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6" y="439415"/>
            <a:ext cx="2340000" cy="497023"/>
          </a:xfrm>
          <a:prstGeom prst="rect">
            <a:avLst/>
          </a:prstGeom>
        </p:spPr>
      </p:pic>
      <p:cxnSp>
        <p:nvCxnSpPr>
          <p:cNvPr id="24" name="Прямая соединительная линия 23"/>
          <p:cNvCxnSpPr/>
          <p:nvPr userDrawn="1"/>
        </p:nvCxnSpPr>
        <p:spPr>
          <a:xfrm>
            <a:off x="3759508" y="0"/>
            <a:ext cx="0" cy="1188000"/>
          </a:xfrm>
          <a:prstGeom prst="line">
            <a:avLst/>
          </a:prstGeom>
          <a:ln w="12700">
            <a:solidFill>
              <a:srgbClr val="1E5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542596" y="5050975"/>
            <a:ext cx="2142000" cy="1352398"/>
          </a:xfrm>
        </p:spPr>
        <p:txBody>
          <a:bodyPr lIns="0" tIns="0" rIns="0" bIns="0">
            <a:noAutofit/>
          </a:bodyPr>
          <a:lstStyle>
            <a:lvl1pPr marL="193675" indent="-193675">
              <a:lnSpc>
                <a:spcPct val="100000"/>
              </a:lnSpc>
              <a:buClr>
                <a:srgbClr val="40A0F9"/>
              </a:buClr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1pPr>
            <a:lvl2pPr marL="681038" indent="-306388">
              <a:lnSpc>
                <a:spcPct val="100000"/>
              </a:lnSpc>
              <a:buClr>
                <a:srgbClr val="40A0F9"/>
              </a:buClr>
              <a:buFont typeface="AppleSymbols" charset="0"/>
              <a:buChar char="⏤"/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2pPr>
            <a:lvl3pPr marL="1123950" indent="-209550">
              <a:tabLst/>
              <a:defRPr sz="1300">
                <a:latin typeface="Microsoft Sans Serif" charset="0"/>
                <a:ea typeface="Microsoft Sans Serif" charset="0"/>
                <a:cs typeface="Microsoft Sans Serif" charset="0"/>
              </a:defRPr>
            </a:lvl3pPr>
            <a:lvl4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4pPr>
            <a:lvl5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</p:txBody>
      </p:sp>
      <p:sp>
        <p:nvSpPr>
          <p:cNvPr id="17" name="Content Placeholder 2"/>
          <p:cNvSpPr>
            <a:spLocks noGrp="1"/>
          </p:cNvSpPr>
          <p:nvPr>
            <p:ph idx="15"/>
          </p:nvPr>
        </p:nvSpPr>
        <p:spPr>
          <a:xfrm>
            <a:off x="5559402" y="5050971"/>
            <a:ext cx="2142000" cy="1352398"/>
          </a:xfrm>
        </p:spPr>
        <p:txBody>
          <a:bodyPr lIns="0" tIns="0" rIns="0" bIns="0">
            <a:noAutofit/>
          </a:bodyPr>
          <a:lstStyle>
            <a:lvl1pPr marL="193675" indent="-193675">
              <a:lnSpc>
                <a:spcPct val="100000"/>
              </a:lnSpc>
              <a:buClr>
                <a:srgbClr val="40A0F9"/>
              </a:buClr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1pPr>
            <a:lvl2pPr marL="681038" indent="-306388">
              <a:lnSpc>
                <a:spcPct val="100000"/>
              </a:lnSpc>
              <a:buClr>
                <a:srgbClr val="40A0F9"/>
              </a:buClr>
              <a:buFont typeface="AppleSymbols" charset="0"/>
              <a:buChar char="⏤"/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2pPr>
            <a:lvl3pPr marL="1123950" indent="-209550">
              <a:tabLst/>
              <a:defRPr sz="1300">
                <a:latin typeface="Microsoft Sans Serif" charset="0"/>
                <a:ea typeface="Microsoft Sans Serif" charset="0"/>
                <a:cs typeface="Microsoft Sans Serif" charset="0"/>
              </a:defRPr>
            </a:lvl3pPr>
            <a:lvl4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4pPr>
            <a:lvl5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idx="16"/>
          </p:nvPr>
        </p:nvSpPr>
        <p:spPr>
          <a:xfrm>
            <a:off x="3050999" y="5050971"/>
            <a:ext cx="2142000" cy="1352398"/>
          </a:xfrm>
        </p:spPr>
        <p:txBody>
          <a:bodyPr lIns="0" tIns="0" rIns="0" bIns="0">
            <a:noAutofit/>
          </a:bodyPr>
          <a:lstStyle>
            <a:lvl1pPr marL="193675" indent="-193675">
              <a:lnSpc>
                <a:spcPct val="100000"/>
              </a:lnSpc>
              <a:buClr>
                <a:srgbClr val="40A0F9"/>
              </a:buClr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1pPr>
            <a:lvl2pPr marL="681038" indent="-306388">
              <a:lnSpc>
                <a:spcPct val="100000"/>
              </a:lnSpc>
              <a:buClr>
                <a:srgbClr val="40A0F9"/>
              </a:buClr>
              <a:buFont typeface="AppleSymbols" charset="0"/>
              <a:buChar char="⏤"/>
              <a:tabLst/>
              <a:defRPr sz="1100">
                <a:latin typeface="Microsoft Sans Serif" charset="0"/>
                <a:ea typeface="Microsoft Sans Serif" charset="0"/>
                <a:cs typeface="Microsoft Sans Serif" charset="0"/>
              </a:defRPr>
            </a:lvl2pPr>
            <a:lvl3pPr marL="1123950" indent="-209550">
              <a:tabLst/>
              <a:defRPr sz="1300">
                <a:latin typeface="Microsoft Sans Serif" charset="0"/>
                <a:ea typeface="Microsoft Sans Serif" charset="0"/>
                <a:cs typeface="Microsoft Sans Serif" charset="0"/>
              </a:defRPr>
            </a:lvl3pPr>
            <a:lvl4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4pPr>
            <a:lvl5pPr>
              <a:defRPr>
                <a:latin typeface="Microsoft Sans Serif" charset="0"/>
                <a:ea typeface="Microsoft Sans Serif" charset="0"/>
                <a:cs typeface="Microsoft Sans Serif" charset="0"/>
              </a:defRPr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690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4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97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38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9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49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06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3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9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CFAA-0E6C-4792-AEC6-0CFA50FD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69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Скругленный прямоугольник 152"/>
          <p:cNvSpPr/>
          <p:nvPr/>
        </p:nvSpPr>
        <p:spPr>
          <a:xfrm>
            <a:off x="542596" y="1578974"/>
            <a:ext cx="7158806" cy="2766265"/>
          </a:xfrm>
          <a:prstGeom prst="roundRect">
            <a:avLst>
              <a:gd name="adj" fmla="val 1400"/>
            </a:avLst>
          </a:prstGeom>
          <a:solidFill>
            <a:srgbClr val="E8F5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>
              <a:spcBef>
                <a:spcPts val="1000"/>
              </a:spcBef>
              <a:buFont typeface="Arial" panose="020B0604020202020204" pitchFamily="34" charset="0"/>
              <a:buNone/>
            </a:pPr>
            <a:endParaRPr lang="ru-RU" sz="1100" dirty="0" smtClean="0">
              <a:solidFill>
                <a:schemeClr val="bg1">
                  <a:alpha val="70000"/>
                </a:schemeClr>
              </a:solidFill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sp>
        <p:nvSpPr>
          <p:cNvPr id="73" name="Подзаголовок 2"/>
          <p:cNvSpPr txBox="1">
            <a:spLocks/>
          </p:cNvSpPr>
          <p:nvPr/>
        </p:nvSpPr>
        <p:spPr>
          <a:xfrm>
            <a:off x="6407591" y="3598723"/>
            <a:ext cx="10306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900" dirty="0">
                <a:latin typeface="Microsoft Sans Serif" charset="0"/>
                <a:ea typeface="Microsoft Sans Serif" charset="0"/>
                <a:cs typeface="Microsoft Sans Serif" charset="0"/>
              </a:rPr>
              <a:t>SMS notifications of </a:t>
            </a:r>
            <a:r>
              <a:rPr lang="en-US" sz="900" dirty="0" smtClean="0">
                <a:latin typeface="Microsoft Sans Serif" charset="0"/>
                <a:ea typeface="Microsoft Sans Serif" charset="0"/>
                <a:cs typeface="Microsoft Sans Serif" charset="0"/>
              </a:rPr>
              <a:t>transactions</a:t>
            </a:r>
            <a:endParaRPr lang="en-US" sz="900" dirty="0"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sp>
        <p:nvSpPr>
          <p:cNvPr id="74" name="Подзаголовок 2"/>
          <p:cNvSpPr txBox="1">
            <a:spLocks/>
          </p:cNvSpPr>
          <p:nvPr/>
        </p:nvSpPr>
        <p:spPr>
          <a:xfrm>
            <a:off x="5129739" y="3598723"/>
            <a:ext cx="1111163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900" dirty="0">
                <a:latin typeface="Microsoft Sans Serif" charset="0"/>
                <a:ea typeface="Microsoft Sans Serif" charset="0"/>
                <a:cs typeface="Microsoft Sans Serif" charset="0"/>
              </a:rPr>
              <a:t>Maintenance of supplementary Bank </a:t>
            </a:r>
            <a:r>
              <a:rPr lang="en-US" sz="900" dirty="0" smtClean="0">
                <a:latin typeface="Microsoft Sans Serif" charset="0"/>
                <a:ea typeface="Microsoft Sans Serif" charset="0"/>
                <a:cs typeface="Microsoft Sans Serif" charset="0"/>
              </a:rPr>
              <a:t>cards</a:t>
            </a:r>
            <a:endParaRPr lang="ru-RU" sz="900" dirty="0"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sp>
        <p:nvSpPr>
          <p:cNvPr id="72" name="Подзаголовок 2"/>
          <p:cNvSpPr txBox="1">
            <a:spLocks/>
          </p:cNvSpPr>
          <p:nvPr/>
        </p:nvSpPr>
        <p:spPr>
          <a:xfrm>
            <a:off x="3786895" y="3598723"/>
            <a:ext cx="993534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900" dirty="0">
                <a:latin typeface="Microsoft Sans Serif" charset="0"/>
                <a:ea typeface="Microsoft Sans Serif" charset="0"/>
                <a:cs typeface="Microsoft Sans Serif" charset="0"/>
              </a:rPr>
              <a:t>Service of salary cards </a:t>
            </a:r>
            <a:r>
              <a:rPr lang="en-US" sz="900" dirty="0" smtClean="0">
                <a:latin typeface="Microsoft Sans Serif" charset="0"/>
                <a:ea typeface="Microsoft Sans Serif" charset="0"/>
                <a:cs typeface="Microsoft Sans Serif" charset="0"/>
              </a:rPr>
              <a:t>of</a:t>
            </a:r>
            <a:r>
              <a:rPr lang="ru-RU" sz="900" dirty="0" smtClean="0">
                <a:latin typeface="Microsoft Sans Serif" charset="0"/>
                <a:ea typeface="Microsoft Sans Serif" charset="0"/>
                <a:cs typeface="Microsoft Sans Serif" charset="0"/>
              </a:rPr>
              <a:t> «</a:t>
            </a:r>
            <a:r>
              <a:rPr lang="ru-RU" sz="900" dirty="0">
                <a:latin typeface="Microsoft Sans Serif" charset="0"/>
                <a:ea typeface="Microsoft Sans Serif" charset="0"/>
                <a:cs typeface="Microsoft Sans Serif" charset="0"/>
              </a:rPr>
              <a:t>МИР — </a:t>
            </a:r>
            <a:r>
              <a:rPr lang="en-US" sz="900" dirty="0">
                <a:latin typeface="Microsoft Sans Serif" charset="0"/>
                <a:ea typeface="Microsoft Sans Serif" charset="0"/>
                <a:cs typeface="Microsoft Sans Serif" charset="0"/>
              </a:rPr>
              <a:t>Maestro</a:t>
            </a:r>
            <a:r>
              <a:rPr lang="ru-RU" sz="900" dirty="0">
                <a:latin typeface="Microsoft Sans Serif" charset="0"/>
                <a:ea typeface="Microsoft Sans Serif" charset="0"/>
                <a:cs typeface="Microsoft Sans Serif" charset="0"/>
              </a:rPr>
              <a:t>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Salary card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it-IT" dirty="0"/>
              <a:t>«МИР — Maestro»</a:t>
            </a:r>
            <a:endParaRPr lang="ru-RU" dirty="0"/>
          </a:p>
        </p:txBody>
      </p:sp>
      <p:sp>
        <p:nvSpPr>
          <p:cNvPr id="24" name="Объект 12"/>
          <p:cNvSpPr>
            <a:spLocks noGrp="1"/>
          </p:cNvSpPr>
          <p:nvPr>
            <p:ph idx="1"/>
          </p:nvPr>
        </p:nvSpPr>
        <p:spPr>
          <a:xfrm>
            <a:off x="3759508" y="1931013"/>
            <a:ext cx="3750425" cy="672354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alpha val="90000"/>
                  </a:schemeClr>
                </a:solidFill>
              </a:rPr>
              <a:t>Get salary on the unique Bank card operating two payment systems simultaneously.</a:t>
            </a:r>
            <a:endParaRPr lang="ru-RU" sz="1500" dirty="0">
              <a:solidFill>
                <a:schemeClr val="tx1">
                  <a:alpha val="9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933148" y="2941239"/>
            <a:ext cx="3012" cy="1404000"/>
          </a:xfrm>
          <a:prstGeom prst="line">
            <a:avLst/>
          </a:prstGeom>
          <a:ln w="12700">
            <a:solidFill>
              <a:srgbClr val="AEDBF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дзаголовок 2"/>
          <p:cNvSpPr txBox="1">
            <a:spLocks/>
          </p:cNvSpPr>
          <p:nvPr/>
        </p:nvSpPr>
        <p:spPr>
          <a:xfrm>
            <a:off x="3759508" y="2790340"/>
            <a:ext cx="799247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5000" spc="3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0</a:t>
            </a:r>
            <a:r>
              <a:rPr lang="ru-RU" sz="12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РУБ.</a:t>
            </a:r>
            <a:endParaRPr lang="ru-RU" sz="1200" dirty="0">
              <a:solidFill>
                <a:srgbClr val="1E5DAC"/>
              </a:solidFill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208207" y="2941239"/>
            <a:ext cx="0" cy="1404000"/>
          </a:xfrm>
          <a:prstGeom prst="line">
            <a:avLst/>
          </a:prstGeom>
          <a:ln w="12700">
            <a:solidFill>
              <a:srgbClr val="AEDBF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Подзаголовок 2"/>
          <p:cNvSpPr txBox="1">
            <a:spLocks/>
          </p:cNvSpPr>
          <p:nvPr/>
        </p:nvSpPr>
        <p:spPr>
          <a:xfrm>
            <a:off x="6370096" y="2790340"/>
            <a:ext cx="799247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5000" spc="3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0</a:t>
            </a:r>
            <a:r>
              <a:rPr lang="ru-RU" sz="12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РУБ.</a:t>
            </a:r>
            <a:endParaRPr lang="ru-RU" sz="1200" dirty="0">
              <a:solidFill>
                <a:srgbClr val="1E5DAC"/>
              </a:solidFill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sp>
        <p:nvSpPr>
          <p:cNvPr id="151" name="Подзаголовок 2"/>
          <p:cNvSpPr txBox="1">
            <a:spLocks/>
          </p:cNvSpPr>
          <p:nvPr/>
        </p:nvSpPr>
        <p:spPr>
          <a:xfrm>
            <a:off x="5105243" y="2790340"/>
            <a:ext cx="799247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5000" spc="3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0</a:t>
            </a:r>
            <a:r>
              <a:rPr lang="ru-RU" sz="1200" dirty="0" smtClean="0">
                <a:solidFill>
                  <a:srgbClr val="1E5DAC"/>
                </a:solidFill>
                <a:latin typeface="Microsoft Sans Serif" charset="0"/>
                <a:ea typeface="Microsoft Sans Serif" charset="0"/>
                <a:cs typeface="Microsoft Sans Serif" charset="0"/>
              </a:rPr>
              <a:t>РУБ.</a:t>
            </a:r>
            <a:endParaRPr lang="ru-RU" sz="1200" dirty="0">
              <a:solidFill>
                <a:srgbClr val="1E5DAC"/>
              </a:solidFill>
              <a:latin typeface="Microsoft Sans Serif" charset="0"/>
              <a:ea typeface="Microsoft Sans Serif" charset="0"/>
              <a:cs typeface="Microsoft Sans Serif" charset="0"/>
            </a:endParaRPr>
          </a:p>
        </p:txBody>
      </p:sp>
      <p:sp>
        <p:nvSpPr>
          <p:cNvPr id="154" name="Объект 5"/>
          <p:cNvSpPr>
            <a:spLocks noGrp="1"/>
          </p:cNvSpPr>
          <p:nvPr>
            <p:ph idx="14"/>
          </p:nvPr>
        </p:nvSpPr>
        <p:spPr>
          <a:xfrm>
            <a:off x="542596" y="4621115"/>
            <a:ext cx="3372179" cy="1211262"/>
          </a:xfrm>
        </p:spPr>
        <p:txBody>
          <a:bodyPr/>
          <a:lstStyle/>
          <a:p>
            <a:pPr>
              <a:spcBef>
                <a:spcPts val="500"/>
              </a:spcBef>
              <a:buClr>
                <a:srgbClr val="4EABF9"/>
              </a:buClr>
            </a:pPr>
            <a:r>
              <a:rPr lang="en-US" b="1" dirty="0" smtClean="0"/>
              <a:t>      Safe </a:t>
            </a:r>
            <a:r>
              <a:rPr lang="en-US" b="1" dirty="0"/>
              <a:t>and secure </a:t>
            </a:r>
            <a:endParaRPr lang="en-US" b="1" dirty="0" smtClean="0"/>
          </a:p>
          <a:p>
            <a:pPr marL="0" indent="0" algn="just">
              <a:spcBef>
                <a:spcPts val="500"/>
              </a:spcBef>
              <a:buClr>
                <a:srgbClr val="4EABF9"/>
              </a:buClr>
              <a:buNone/>
            </a:pPr>
            <a:r>
              <a:rPr lang="en-US" dirty="0"/>
              <a:t> </a:t>
            </a:r>
            <a:r>
              <a:rPr lang="en-US" dirty="0" smtClean="0"/>
              <a:t>   The </a:t>
            </a:r>
            <a:r>
              <a:rPr lang="en-US" dirty="0"/>
              <a:t>national payment system </a:t>
            </a:r>
            <a:r>
              <a:rPr lang="ru-RU" dirty="0"/>
              <a:t>«МИР» </a:t>
            </a:r>
            <a:r>
              <a:rPr lang="en-US" dirty="0" smtClean="0"/>
              <a:t>ensures </a:t>
            </a:r>
            <a:r>
              <a:rPr lang="en-US" dirty="0"/>
              <a:t>smooth operations, and system operation </a:t>
            </a:r>
            <a:r>
              <a:rPr lang="en-US" dirty="0" smtClean="0"/>
              <a:t>is </a:t>
            </a:r>
            <a:r>
              <a:rPr lang="en-US" dirty="0"/>
              <a:t>regulated by Russian Federal </a:t>
            </a:r>
            <a:r>
              <a:rPr lang="en-US" dirty="0" smtClean="0"/>
              <a:t>laws.</a:t>
            </a:r>
            <a:endParaRPr lang="ru-RU" dirty="0"/>
          </a:p>
        </p:txBody>
      </p:sp>
      <p:sp>
        <p:nvSpPr>
          <p:cNvPr id="156" name="Объект 8"/>
          <p:cNvSpPr>
            <a:spLocks noGrp="1"/>
          </p:cNvSpPr>
          <p:nvPr>
            <p:ph idx="16"/>
          </p:nvPr>
        </p:nvSpPr>
        <p:spPr>
          <a:xfrm>
            <a:off x="4558754" y="4621115"/>
            <a:ext cx="3142647" cy="1211262"/>
          </a:xfrm>
        </p:spPr>
        <p:txBody>
          <a:bodyPr/>
          <a:lstStyle/>
          <a:p>
            <a:pPr algn="ctr">
              <a:spcBef>
                <a:spcPts val="500"/>
              </a:spcBef>
              <a:buClr>
                <a:srgbClr val="4EABF9"/>
              </a:buClr>
            </a:pPr>
            <a:r>
              <a:rPr lang="en-US" b="1" dirty="0">
                <a:solidFill>
                  <a:prstClr val="black"/>
                </a:solidFill>
              </a:rPr>
              <a:t>The card works all over Russia and abroad </a:t>
            </a:r>
            <a:endParaRPr lang="en-US" b="1" dirty="0" smtClean="0">
              <a:solidFill>
                <a:prstClr val="black"/>
              </a:solidFill>
            </a:endParaRPr>
          </a:p>
          <a:p>
            <a:pPr marL="0" indent="0" algn="just">
              <a:spcBef>
                <a:spcPts val="500"/>
              </a:spcBef>
              <a:buClr>
                <a:srgbClr val="4EABF9"/>
              </a:buClr>
              <a:buNone/>
            </a:pPr>
            <a:r>
              <a:rPr lang="en-US" dirty="0" smtClean="0">
                <a:solidFill>
                  <a:prstClr val="black"/>
                </a:solidFill>
              </a:rPr>
              <a:t>      You </a:t>
            </a:r>
            <a:r>
              <a:rPr lang="en-US" dirty="0">
                <a:solidFill>
                  <a:prstClr val="black"/>
                </a:solidFill>
              </a:rPr>
              <a:t>will be able to make purchases and withdraw cash wherever there are logos of payment systems </a:t>
            </a:r>
            <a:r>
              <a:rPr lang="ru-RU" dirty="0"/>
              <a:t>«МИР</a:t>
            </a:r>
            <a:r>
              <a:rPr lang="ru-RU" dirty="0" smtClean="0"/>
              <a:t>»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>
                <a:solidFill>
                  <a:prstClr val="black"/>
                </a:solidFill>
              </a:rPr>
              <a:t>Maestro or MasterCard. </a:t>
            </a:r>
          </a:p>
        </p:txBody>
      </p:sp>
      <p:sp>
        <p:nvSpPr>
          <p:cNvPr id="157" name="Скругленный прямоугольник 156"/>
          <p:cNvSpPr>
            <a:spLocks noChangeAspect="1"/>
          </p:cNvSpPr>
          <p:nvPr/>
        </p:nvSpPr>
        <p:spPr>
          <a:xfrm>
            <a:off x="1063232" y="2286861"/>
            <a:ext cx="2148253" cy="1350489"/>
          </a:xfrm>
          <a:prstGeom prst="roundRect">
            <a:avLst>
              <a:gd name="adj" fmla="val 5432"/>
            </a:avLst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254000" dist="152400" dir="4200000" sx="94000" sy="94000" algn="tl" rotWithShape="0">
              <a:srgbClr val="236197">
                <a:alpha val="7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035" y="0"/>
            <a:ext cx="849610" cy="6858000"/>
          </a:xfrm>
          <a:prstGeom prst="rect">
            <a:avLst/>
          </a:prstGeom>
        </p:spPr>
      </p:pic>
      <p:pic>
        <p:nvPicPr>
          <p:cNvPr id="20" name="Изображение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29" r="27488"/>
          <a:stretch/>
        </p:blipFill>
        <p:spPr>
          <a:xfrm>
            <a:off x="736600" y="6103816"/>
            <a:ext cx="2217615" cy="30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27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Salary card  «МИР — Maestro»</vt:lpstr>
    </vt:vector>
  </TitlesOfParts>
  <Company>Газпромбанк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Salary card  «МИР — Maestro»</dc:title>
  <dc:creator>Овчинников</dc:creator>
  <cp:lastModifiedBy>Yuliya V. Sotnichenko</cp:lastModifiedBy>
  <cp:revision>2</cp:revision>
  <cp:lastPrinted>2017-09-12T04:21:41Z</cp:lastPrinted>
  <dcterms:created xsi:type="dcterms:W3CDTF">2017-09-12T04:17:45Z</dcterms:created>
  <dcterms:modified xsi:type="dcterms:W3CDTF">2017-09-12T06:47:14Z</dcterms:modified>
</cp:coreProperties>
</file>