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5" r:id="rId4"/>
    <p:sldId id="263" r:id="rId5"/>
    <p:sldId id="291" r:id="rId6"/>
    <p:sldId id="292" r:id="rId7"/>
    <p:sldId id="279" r:id="rId8"/>
    <p:sldId id="290" r:id="rId9"/>
    <p:sldId id="280" r:id="rId10"/>
    <p:sldId id="283" r:id="rId11"/>
    <p:sldId id="281" r:id="rId12"/>
    <p:sldId id="284" r:id="rId13"/>
    <p:sldId id="282" r:id="rId14"/>
    <p:sldId id="271" r:id="rId15"/>
    <p:sldId id="278" r:id="rId16"/>
    <p:sldId id="285" r:id="rId17"/>
    <p:sldId id="286" r:id="rId18"/>
    <p:sldId id="297" r:id="rId19"/>
    <p:sldId id="293" r:id="rId20"/>
    <p:sldId id="296" r:id="rId21"/>
    <p:sldId id="294" r:id="rId22"/>
    <p:sldId id="289" r:id="rId23"/>
    <p:sldId id="274" r:id="rId24"/>
    <p:sldId id="275" r:id="rId25"/>
    <p:sldId id="259" r:id="rId26"/>
  </p:sldIdLst>
  <p:sldSz cx="5761038" cy="4321175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414"/>
    <a:srgbClr val="00CC00"/>
    <a:srgbClr val="80BF44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888" autoAdjust="0"/>
  </p:normalViewPr>
  <p:slideViewPr>
    <p:cSldViewPr>
      <p:cViewPr>
        <p:scale>
          <a:sx n="160" d="100"/>
          <a:sy n="160" d="100"/>
        </p:scale>
        <p:origin x="-2178" y="-252"/>
      </p:cViewPr>
      <p:guideLst>
        <p:guide orient="horz" pos="136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13T11:42:57.142" idx="1">
    <p:pos x="5443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1343025"/>
            <a:ext cx="4897438" cy="925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600" y="2447925"/>
            <a:ext cx="4033838" cy="1104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66CE-D03C-4F30-A242-9B8325A5D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529D-2A80-4B28-A6A2-3D9F25F07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8300" y="173038"/>
            <a:ext cx="1295400" cy="3686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38" y="173038"/>
            <a:ext cx="3738562" cy="3686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85DBD-ED3F-4DF6-9C22-91CE403B4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ACDC-AA7D-43B4-8F04-B987384C1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76538"/>
            <a:ext cx="4895850" cy="8588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613" y="1831975"/>
            <a:ext cx="4895850" cy="944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3943-926F-4DE2-8E51-935CAE2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38" y="1008063"/>
            <a:ext cx="2516187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5925" y="1008063"/>
            <a:ext cx="2517775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16FE-9EB0-4590-B99E-40B963AB3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8" y="966788"/>
            <a:ext cx="2546350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7338" y="1370013"/>
            <a:ext cx="2546350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5763" y="966788"/>
            <a:ext cx="2547937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25763" y="1370013"/>
            <a:ext cx="2547937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06CB-7A8E-420F-937C-CA64B3BA8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3215-898E-438C-8FA6-7166AAAD7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C95C-8990-4EFB-AA49-62DA9D358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71450"/>
            <a:ext cx="1895475" cy="7334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663" y="171450"/>
            <a:ext cx="3221037" cy="368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338" y="904875"/>
            <a:ext cx="1895475" cy="295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CE3D6-DEBE-4A5E-87D3-D069A05DE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3" y="3024188"/>
            <a:ext cx="3457575" cy="35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8713" y="385763"/>
            <a:ext cx="3457575" cy="259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8713" y="3381375"/>
            <a:ext cx="3457575" cy="50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951D7-0B01-4DCA-9702-64B0E5B9B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73038"/>
            <a:ext cx="51863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606" tIns="28803" rIns="57606" bIns="28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008063"/>
            <a:ext cx="518636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defTabSz="576263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3933825"/>
            <a:ext cx="1824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ctr" defTabSz="576263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r" defTabSz="576263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fld id="{162DEE25-6C5D-45DA-905B-F9EA26E07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15900" indent="-215900" algn="l" defTabSz="5762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180975" algn="l" defTabSz="57626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19138" indent="-142875" algn="l" defTabSz="576263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008063" indent="-144463" algn="l" defTabSz="57626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295400" indent="-142875" algn="l" defTabSz="57626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17526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2098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6670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1242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victornic@tp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2232025" y="3816350"/>
            <a:ext cx="1296988" cy="50482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dirty="0" smtClean="0">
                <a:solidFill>
                  <a:schemeClr val="bg1"/>
                </a:solidFill>
              </a:rPr>
              <a:t>31 мая</a:t>
            </a:r>
            <a:endParaRPr lang="ru-RU" altLang="ru-RU" dirty="0">
              <a:solidFill>
                <a:schemeClr val="bg1"/>
              </a:solidFill>
            </a:endParaRPr>
          </a:p>
          <a:p>
            <a:pPr algn="ctr" defTabSz="576263"/>
            <a:r>
              <a:rPr lang="ru-RU" altLang="ru-RU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051" name="Rectangle 12"/>
          <p:cNvSpPr>
            <a:spLocks noChangeArrowheads="1"/>
          </p:cNvSpPr>
          <p:nvPr/>
        </p:nvSpPr>
        <p:spPr bwMode="auto">
          <a:xfrm>
            <a:off x="0" y="1439863"/>
            <a:ext cx="5761038" cy="1425575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792163" y="3040063"/>
            <a:ext cx="41529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7606" tIns="28803" rIns="57606" bIns="28803"/>
          <a:lstStyle/>
          <a:p>
            <a:pPr algn="ctr"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300" b="1" dirty="0" smtClean="0">
                <a:solidFill>
                  <a:schemeClr val="bg2"/>
                </a:solidFill>
              </a:rPr>
              <a:t>В.Н</a:t>
            </a:r>
            <a:r>
              <a:rPr lang="ru-RU" altLang="ru-RU" sz="1300" b="1" dirty="0">
                <a:solidFill>
                  <a:schemeClr val="bg2"/>
                </a:solidFill>
              </a:rPr>
              <a:t>. </a:t>
            </a:r>
            <a:r>
              <a:rPr lang="ru-RU" altLang="ru-RU" sz="1300" b="1" dirty="0" smtClean="0">
                <a:solidFill>
                  <a:schemeClr val="bg2"/>
                </a:solidFill>
              </a:rPr>
              <a:t>Щербинин</a:t>
            </a:r>
            <a:r>
              <a:rPr lang="en-US" altLang="ru-RU" sz="1300" b="1" dirty="0">
                <a:solidFill>
                  <a:schemeClr val="bg2"/>
                </a:solidFill>
              </a:rPr>
              <a:t>,</a:t>
            </a:r>
            <a:endParaRPr lang="en-US" altLang="ru-RU" sz="1300" b="1" dirty="0" smtClean="0">
              <a:solidFill>
                <a:schemeClr val="bg2"/>
              </a:solidFill>
            </a:endParaRPr>
          </a:p>
          <a:p>
            <a:pPr algn="ctr"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300" b="1" smtClean="0">
                <a:solidFill>
                  <a:schemeClr val="bg2"/>
                </a:solidFill>
              </a:rPr>
              <a:t>заведующий </a:t>
            </a:r>
            <a:r>
              <a:rPr lang="ru-RU" altLang="ru-RU" sz="1300" b="1" dirty="0">
                <a:solidFill>
                  <a:schemeClr val="bg2"/>
                </a:solidFill>
              </a:rPr>
              <a:t>сектором внешнеэкономической деятельности НИ ТПУ</a:t>
            </a:r>
          </a:p>
          <a:p>
            <a:pPr algn="ctr" defTabSz="576263">
              <a:lnSpc>
                <a:spcPct val="80000"/>
              </a:lnSpc>
              <a:spcBef>
                <a:spcPct val="20000"/>
              </a:spcBef>
            </a:pPr>
            <a:endParaRPr lang="ru-RU" altLang="ru-RU" sz="1300" b="1" dirty="0">
              <a:solidFill>
                <a:schemeClr val="bg2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31800" y="1711325"/>
            <a:ext cx="4848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7606" tIns="28803" rIns="57606" bIns="28803"/>
          <a:lstStyle/>
          <a:p>
            <a:pPr algn="ctr"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 smtClean="0"/>
              <a:t>Экспортный контроль </a:t>
            </a:r>
          </a:p>
          <a:p>
            <a:pPr algn="ctr"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 smtClean="0"/>
              <a:t>при трудоустройстве иностранного гражданина в </a:t>
            </a:r>
          </a:p>
          <a:p>
            <a:pPr algn="ctr"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 smtClean="0"/>
              <a:t>Томский политехнический университет  </a:t>
            </a:r>
            <a:endParaRPr lang="ru-RU" altLang="ru-RU" sz="13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11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2" cstate="print"/>
          <a:srcRect l="2" r="46294" b="50024"/>
          <a:stretch>
            <a:fillRect/>
          </a:stretch>
        </p:blipFill>
        <p:spPr bwMode="auto">
          <a:xfrm>
            <a:off x="3213100" y="180975"/>
            <a:ext cx="254793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Группа 8"/>
          <p:cNvGrpSpPr>
            <a:grpSpLocks/>
          </p:cNvGrpSpPr>
          <p:nvPr/>
        </p:nvGrpSpPr>
        <p:grpSpPr bwMode="auto">
          <a:xfrm>
            <a:off x="692150" y="604838"/>
            <a:ext cx="2360613" cy="550862"/>
            <a:chOff x="543276" y="545242"/>
            <a:chExt cx="1816737" cy="422585"/>
          </a:xfrm>
        </p:grpSpPr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1038084" y="565945"/>
              <a:ext cx="1321929" cy="401882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2057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2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2059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13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540310" y="-143669"/>
            <a:ext cx="5056188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Список уполномоченных по ЭК ТПУ</a:t>
            </a:r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88" y="252214"/>
            <a:ext cx="2872007" cy="40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7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10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48271" y="576411"/>
            <a:ext cx="47524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При возникновении разногласий между сторонами, проверяющими акт на предмет подпадания (или не подпадания) под контрольные списки экспортируемого объекта, документы могут быть направлены независимому идентификационному центру;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3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3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В случае, если объект экспертизы контролируется, следует обратиться за лицензией или иными разрешительными документами в Федеральную службу по техническому и экспортному контролю Российской Федерации.</a:t>
            </a:r>
            <a:endParaRPr lang="ru-RU" sz="1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97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12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540310" y="-143669"/>
            <a:ext cx="5056188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Комиссия по ЭК ТПУ</a:t>
            </a:r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44902"/>
              </p:ext>
            </p:extLst>
          </p:nvPr>
        </p:nvGraphicFramePr>
        <p:xfrm>
          <a:off x="215900" y="210374"/>
          <a:ext cx="5329277" cy="36811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6426"/>
                <a:gridCol w="2416078"/>
                <a:gridCol w="1136773"/>
              </a:tblGrid>
              <a:tr h="3402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Должность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4809"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Фарков</a:t>
                      </a:r>
                      <a:r>
                        <a:rPr lang="ru-RU" sz="1000" dirty="0" smtClean="0"/>
                        <a:t> О.В.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Проректор</a:t>
                      </a:r>
                      <a:r>
                        <a:rPr lang="ru-RU" sz="1000" baseline="0" dirty="0" smtClean="0"/>
                        <a:t> по режиму и безопасности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Председатель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480892"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Оствальд</a:t>
                      </a:r>
                      <a:r>
                        <a:rPr lang="ru-RU" sz="1000" dirty="0" smtClean="0"/>
                        <a:t> Р.В.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Заместитель проректора по научной работе и инновациям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Заместитель</a:t>
                      </a:r>
                      <a:r>
                        <a:rPr lang="ru-RU" sz="1000" baseline="0" dirty="0" smtClean="0"/>
                        <a:t> председателя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480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Щербинин В.Н.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Заведующий сектором ВЭД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Член комиссии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686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Соловьев</a:t>
                      </a:r>
                      <a:r>
                        <a:rPr lang="ru-RU" sz="1000" baseline="0" dirty="0" smtClean="0"/>
                        <a:t> М.А.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Заместитель проректора по образовательной</a:t>
                      </a:r>
                      <a:r>
                        <a:rPr lang="ru-RU" sz="1000" baseline="0" dirty="0" smtClean="0"/>
                        <a:t> деятельности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4754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Ерохин В.К.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И.о</a:t>
                      </a:r>
                      <a:r>
                        <a:rPr lang="ru-RU" sz="1000" dirty="0" smtClean="0"/>
                        <a:t>. директора ИМОЯК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68613"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Данейкин</a:t>
                      </a:r>
                      <a:r>
                        <a:rPr lang="ru-RU" sz="1000" dirty="0" smtClean="0"/>
                        <a:t> Ю.В.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Начальник учебно-методического управления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686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Степанов И.Б.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ФТИ, заместитель</a:t>
                      </a:r>
                      <a:r>
                        <a:rPr lang="ru-RU" sz="1000" baseline="0" dirty="0" smtClean="0"/>
                        <a:t> директора по научной работе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103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Короткова Е.И.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ИПР, заместитель</a:t>
                      </a:r>
                      <a:r>
                        <a:rPr lang="ru-RU" sz="1000" baseline="0" dirty="0" smtClean="0"/>
                        <a:t> директора по научной работе и инновационному развитию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572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11 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44709" y="864443"/>
            <a:ext cx="47524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Случаи непредставления актов экспертизы в целях экспортного контроля являются нарушением, а ответственные лица (исполнители), их допустившие, руководители подразделений (кафедр, центров) и уполномоченные по экспортному контролю несут ответственность в соответствии с федеральным законодательством в области экспортного контроля и правилами внутреннего распорядка ТПУ.</a:t>
            </a:r>
            <a:endParaRPr lang="ru-RU" sz="1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81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16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540310" y="-143669"/>
            <a:ext cx="5056188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Акт</a:t>
            </a:r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6397" name="Picture 13" descr="C:\Users\Вячеслав\Desktop\Иностранное лицо (Италия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425" y="203766"/>
            <a:ext cx="3384376" cy="40316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17</a:t>
            </a:r>
            <a:endParaRPr lang="ru-RU" altLang="ru-RU" sz="900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5056187" cy="331788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Акт экспертизы на иностранного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Calibri" pitchFamily="34" charset="0"/>
              </a:rPr>
              <a:t>постдока</a:t>
            </a:r>
            <a:endParaRPr lang="ru-RU" altLang="ru-RU" sz="2000" b="1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19462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465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7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946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3" y="360363"/>
            <a:ext cx="5214937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14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540310" y="-143669"/>
            <a:ext cx="5056188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Акт</a:t>
            </a:r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16371"/>
            <a:ext cx="5502275" cy="36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30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15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80" y="-8206"/>
            <a:ext cx="3081670" cy="41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55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20</a:t>
            </a:r>
            <a:endParaRPr lang="ru-RU" altLang="ru-RU" sz="9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>
          <a:xfrm>
            <a:off x="560388" y="-143669"/>
            <a:ext cx="5056187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Пример лицензии</a:t>
            </a:r>
          </a:p>
        </p:txBody>
      </p:sp>
      <p:grpSp>
        <p:nvGrpSpPr>
          <p:cNvPr id="2151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151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5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04" y="288379"/>
            <a:ext cx="2834735" cy="40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44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18</a:t>
            </a:r>
            <a:endParaRPr lang="ru-RU" altLang="ru-RU" sz="900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5056187" cy="331788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Всеобъемлющий контроль</a:t>
            </a:r>
          </a:p>
        </p:txBody>
      </p:sp>
      <p:grpSp>
        <p:nvGrpSpPr>
          <p:cNvPr id="19462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465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7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48271" y="384681"/>
            <a:ext cx="4752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1200" b="1" dirty="0">
                <a:solidFill>
                  <a:schemeClr val="tx2"/>
                </a:solidFill>
              </a:rPr>
              <a:t> </a:t>
            </a:r>
            <a:r>
              <a:rPr lang="ru-RU" altLang="ru-RU" sz="1200" b="1" dirty="0" smtClean="0">
                <a:solidFill>
                  <a:schemeClr val="tx2"/>
                </a:solidFill>
              </a:rPr>
              <a:t>        Всеобъемлющий </a:t>
            </a:r>
            <a:r>
              <a:rPr lang="ru-RU" altLang="ru-RU" sz="1200" b="1" dirty="0">
                <a:solidFill>
                  <a:schemeClr val="tx2"/>
                </a:solidFill>
              </a:rPr>
              <a:t>контроль </a:t>
            </a:r>
            <a:r>
              <a:rPr lang="ru-RU" altLang="ru-RU" sz="1200" dirty="0">
                <a:solidFill>
                  <a:schemeClr val="tx2"/>
                </a:solidFill>
              </a:rPr>
              <a:t>– осуществление экспортного контроля в отношении </a:t>
            </a:r>
            <a:r>
              <a:rPr lang="ru-RU" altLang="ru-RU" sz="1200" dirty="0" smtClean="0">
                <a:solidFill>
                  <a:schemeClr val="tx2"/>
                </a:solidFill>
              </a:rPr>
              <a:t>технологий, </a:t>
            </a:r>
            <a:r>
              <a:rPr lang="ru-RU" altLang="ru-RU" sz="1200" dirty="0">
                <a:solidFill>
                  <a:schemeClr val="tx2"/>
                </a:solidFill>
              </a:rPr>
              <a:t>не </a:t>
            </a:r>
            <a:r>
              <a:rPr lang="ru-RU" altLang="ru-RU" sz="1200" dirty="0" smtClean="0">
                <a:solidFill>
                  <a:schemeClr val="tx2"/>
                </a:solidFill>
              </a:rPr>
              <a:t>подпадающих </a:t>
            </a:r>
            <a:r>
              <a:rPr lang="ru-RU" altLang="ru-RU" sz="1200" dirty="0">
                <a:solidFill>
                  <a:schemeClr val="tx2"/>
                </a:solidFill>
              </a:rPr>
              <a:t>под действие контрольных списков, в случаях, когда российские участники ВЭД информированы </a:t>
            </a:r>
            <a:r>
              <a:rPr lang="ru-RU" altLang="ru-RU" sz="1200" dirty="0" smtClean="0">
                <a:solidFill>
                  <a:schemeClr val="tx2"/>
                </a:solidFill>
              </a:rPr>
              <a:t>в </a:t>
            </a:r>
            <a:r>
              <a:rPr lang="ru-RU" altLang="ru-RU" sz="1200" dirty="0">
                <a:solidFill>
                  <a:schemeClr val="tx2"/>
                </a:solidFill>
              </a:rPr>
              <a:t>области экспортного контроля или иным компетентным государственным органом о том, что данные товары, информация, работы, услуги, результаты интеллектуальной деятельности могут быть использованы в целях создания ОМП и средств его доставки, иных видов ВВТ либо приобретается в интересах российских либо иностранных организаций или физических лиц, причастных к террористической деятельности, либо имеют основания полагать, что данные товары, информация, работы, услуги, результаты интеллектуальной деятельности могут быть полностью или частично применены для указанных целей, либо приобретается в интересах указанных организаций и лиц</a:t>
            </a:r>
          </a:p>
        </p:txBody>
      </p:sp>
    </p:spTree>
    <p:extLst>
      <p:ext uri="{BB962C8B-B14F-4D97-AF65-F5344CB8AC3E}">
        <p14:creationId xmlns:p14="http://schemas.microsoft.com/office/powerpoint/2010/main" val="68349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/>
              <a:t>2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title"/>
          </p:nvPr>
        </p:nvSpPr>
        <p:spPr>
          <a:xfrm>
            <a:off x="863600" y="215900"/>
            <a:ext cx="4608513" cy="431800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Объекты экспортного контроля</a:t>
            </a:r>
          </a:p>
        </p:txBody>
      </p:sp>
      <p:grpSp>
        <p:nvGrpSpPr>
          <p:cNvPr id="4101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2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4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02" name="Объект 1"/>
          <p:cNvSpPr>
            <a:spLocks noGrp="1"/>
          </p:cNvSpPr>
          <p:nvPr>
            <p:ph idx="1"/>
          </p:nvPr>
        </p:nvSpPr>
        <p:spPr>
          <a:xfrm>
            <a:off x="434975" y="792163"/>
            <a:ext cx="5186363" cy="2851150"/>
          </a:xfrm>
        </p:spPr>
        <p:txBody>
          <a:bodyPr/>
          <a:lstStyle/>
          <a:p>
            <a:r>
              <a:rPr lang="ru-RU" altLang="ru-RU" sz="1500" dirty="0" smtClean="0">
                <a:latin typeface="Century Gothic" pitchFamily="34" charset="0"/>
              </a:rPr>
              <a:t>Образовательные услуги иностранным гражданам</a:t>
            </a:r>
          </a:p>
          <a:p>
            <a:r>
              <a:rPr lang="ru-RU" altLang="ru-RU" sz="1500" dirty="0" smtClean="0">
                <a:latin typeface="Century Gothic" pitchFamily="34" charset="0"/>
              </a:rPr>
              <a:t>Продукция, поставляемая по внешнеэкономическим сделкам</a:t>
            </a:r>
          </a:p>
          <a:p>
            <a:r>
              <a:rPr lang="ru-RU" altLang="ru-RU" sz="1500" dirty="0" smtClean="0">
                <a:latin typeface="Century Gothic" pitchFamily="34" charset="0"/>
              </a:rPr>
              <a:t>Результаты интеллектуальной деятельности</a:t>
            </a:r>
          </a:p>
          <a:p>
            <a:r>
              <a:rPr lang="ru-RU" altLang="ru-RU" sz="1500" b="1" dirty="0" smtClean="0">
                <a:latin typeface="Century Gothic" pitchFamily="34" charset="0"/>
              </a:rPr>
              <a:t>Работы по заказу или проводимые совместно с иностранным заказчиком либо при участии иностранных специалистов</a:t>
            </a:r>
          </a:p>
          <a:p>
            <a:r>
              <a:rPr lang="ru-RU" altLang="ru-RU" sz="1500" dirty="0" smtClean="0">
                <a:latin typeface="Century Gothic" pitchFamily="34" charset="0"/>
              </a:rPr>
              <a:t>Материалы, предназначенные для оглашения на международных конференция, выставках, семинарах или опубликования в международных журналах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19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" y="207818"/>
            <a:ext cx="2535527" cy="3586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68" y="207818"/>
            <a:ext cx="2477781" cy="35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05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21</a:t>
            </a:r>
            <a:endParaRPr lang="ru-RU" altLang="ru-RU" sz="9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5056187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Пример разрешительного письма</a:t>
            </a:r>
          </a:p>
        </p:txBody>
      </p:sp>
      <p:grpSp>
        <p:nvGrpSpPr>
          <p:cNvPr id="2151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151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5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82" y="430475"/>
            <a:ext cx="2752853" cy="38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53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22</a:t>
            </a:r>
            <a:endParaRPr lang="ru-RU" altLang="ru-RU" sz="900" dirty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2534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2537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539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29" y="-1"/>
            <a:ext cx="4021764" cy="40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5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23</a:t>
            </a:r>
            <a:endParaRPr lang="ru-RU" altLang="ru-RU" sz="900" dirty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title"/>
          </p:nvPr>
        </p:nvSpPr>
        <p:spPr>
          <a:xfrm>
            <a:off x="560388" y="-88900"/>
            <a:ext cx="5056187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B050"/>
                </a:solidFill>
                <a:latin typeface="Calibri" pitchFamily="34" charset="0"/>
              </a:rPr>
              <a:t>Ведение журнала учета</a:t>
            </a:r>
          </a:p>
        </p:txBody>
      </p:sp>
      <p:grpSp>
        <p:nvGrpSpPr>
          <p:cNvPr id="20486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48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49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643"/>
            <a:ext cx="5761038" cy="358588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24</a:t>
            </a:r>
            <a:endParaRPr lang="ru-RU" altLang="ru-RU" sz="9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5056187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B050"/>
                </a:solidFill>
                <a:latin typeface="Calibri" pitchFamily="34" charset="0"/>
              </a:rPr>
              <a:t>Аккредитация НИ ТПУ</a:t>
            </a:r>
          </a:p>
        </p:txBody>
      </p:sp>
      <p:grpSp>
        <p:nvGrpSpPr>
          <p:cNvPr id="2151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151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5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15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148" t="11220" r="32246" b="1221"/>
          <a:stretch>
            <a:fillRect/>
          </a:stretch>
        </p:blipFill>
        <p:spPr>
          <a:xfrm>
            <a:off x="1751013" y="419100"/>
            <a:ext cx="2590800" cy="36195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344613" y="73025"/>
            <a:ext cx="360045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80BF44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22531" name="Rectangle 16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smtClean="0">
                <a:latin typeface="+mj-lt"/>
              </a:rPr>
              <a:t>25</a:t>
            </a:r>
            <a:endParaRPr lang="ru-RU" altLang="ru-RU" sz="900" dirty="0" smtClean="0">
              <a:latin typeface="+mj-lt"/>
            </a:endParaRPr>
          </a:p>
        </p:txBody>
      </p:sp>
      <p:sp>
        <p:nvSpPr>
          <p:cNvPr id="23556" name="Rectangle 18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3557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7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356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9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558" name="Прямоугольник 1"/>
          <p:cNvSpPr>
            <a:spLocks noChangeArrowheads="1"/>
          </p:cNvSpPr>
          <p:nvPr/>
        </p:nvSpPr>
        <p:spPr bwMode="auto">
          <a:xfrm>
            <a:off x="647700" y="792163"/>
            <a:ext cx="43211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b="1"/>
              <a:t>Щербинин </a:t>
            </a:r>
          </a:p>
          <a:p>
            <a:r>
              <a:rPr lang="ru-RU" altLang="ru-RU" sz="1800" b="1"/>
              <a:t>Виктор Николаевич</a:t>
            </a:r>
          </a:p>
          <a:p>
            <a:r>
              <a:rPr lang="ru-RU" altLang="ru-RU" sz="1800" b="1"/>
              <a:t>Заведующий </a:t>
            </a:r>
          </a:p>
          <a:p>
            <a:r>
              <a:rPr lang="ru-RU" altLang="ru-RU" sz="1800" b="1"/>
              <a:t>сектором ВЭД</a:t>
            </a:r>
          </a:p>
          <a:p>
            <a:r>
              <a:rPr lang="ru-RU" altLang="ru-RU" sz="1800" b="1"/>
              <a:t>(3822) 59-08-86</a:t>
            </a:r>
          </a:p>
          <a:p>
            <a:endParaRPr lang="en-US" altLang="ru-RU" sz="1800">
              <a:hlinkClick r:id="rId2"/>
            </a:endParaRPr>
          </a:p>
          <a:p>
            <a:r>
              <a:rPr lang="en-US" altLang="ru-RU" sz="1800">
                <a:hlinkClick r:id="rId2"/>
              </a:rPr>
              <a:t>victornic@tpu.ru</a:t>
            </a:r>
            <a:endParaRPr lang="en-US" altLang="ru-RU" sz="1800"/>
          </a:p>
        </p:txBody>
      </p:sp>
      <p:pic>
        <p:nvPicPr>
          <p:cNvPr id="11" name="Рисунок 10" descr="Pag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6583" y="936451"/>
            <a:ext cx="1883529" cy="1397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/>
              <a:t>3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title"/>
          </p:nvPr>
        </p:nvSpPr>
        <p:spPr>
          <a:xfrm>
            <a:off x="863600" y="72355"/>
            <a:ext cx="4608513" cy="936103"/>
          </a:xfrm>
          <a:noFill/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rgbClr val="5AB414"/>
                </a:solidFill>
                <a:latin typeface="Calibri" panose="020F0502020204030204" pitchFamily="34" charset="0"/>
              </a:rPr>
              <a:t>Федеральный закон от 18.07.1999 N 183-ФЗ (ред. от 13.07.2015) "Об экспортном контроле"</a:t>
            </a:r>
            <a:endParaRPr lang="ru-RU" altLang="ru-RU" sz="2000" b="1" dirty="0" smtClean="0">
              <a:solidFill>
                <a:srgbClr val="5AB414"/>
              </a:solidFill>
              <a:latin typeface="Calibri" pitchFamily="34" charset="0"/>
            </a:endParaRPr>
          </a:p>
        </p:txBody>
      </p:sp>
      <p:grpSp>
        <p:nvGrpSpPr>
          <p:cNvPr id="4101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2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4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02" name="Объект 1"/>
          <p:cNvSpPr>
            <a:spLocks noGrp="1"/>
          </p:cNvSpPr>
          <p:nvPr>
            <p:ph idx="1"/>
          </p:nvPr>
        </p:nvSpPr>
        <p:spPr>
          <a:xfrm>
            <a:off x="491389" y="1152475"/>
            <a:ext cx="5186363" cy="1944216"/>
          </a:xfrm>
        </p:spPr>
        <p:txBody>
          <a:bodyPr/>
          <a:lstStyle/>
          <a:p>
            <a:r>
              <a:rPr lang="ru-RU" sz="1400" b="1" dirty="0">
                <a:latin typeface="Century Gothic" panose="020B0502020202020204" pitchFamily="34" charset="0"/>
              </a:rPr>
              <a:t>Неосязаемая передача технологий (НПТ) – </a:t>
            </a:r>
            <a:r>
              <a:rPr lang="ru-RU" sz="1400" dirty="0">
                <a:latin typeface="Century Gothic" panose="020B0502020202020204" pitchFamily="34" charset="0"/>
              </a:rPr>
              <a:t>передача информации по технологическим аспектам неосязаемым способом, куда входят: научные конференции, встречи, </a:t>
            </a:r>
            <a:r>
              <a:rPr lang="ru-RU" sz="1400" dirty="0" smtClean="0">
                <a:latin typeface="Century Gothic" panose="020B0502020202020204" pitchFamily="34" charset="0"/>
              </a:rPr>
              <a:t>переговоры, выступления</a:t>
            </a:r>
            <a:r>
              <a:rPr lang="ru-RU" sz="1400" dirty="0">
                <a:latin typeface="Century Gothic" panose="020B0502020202020204" pitchFamily="34" charset="0"/>
              </a:rPr>
              <a:t>, лекции, обучение (в том числе обучение иностранных студентов), а также </a:t>
            </a:r>
            <a:r>
              <a:rPr lang="ru-RU" sz="1400" dirty="0" smtClean="0">
                <a:latin typeface="Century Gothic" panose="020B0502020202020204" pitchFamily="34" charset="0"/>
              </a:rPr>
              <a:t>проведение совместных работ с иностранным гражданином. 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02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/>
              <a:t>4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title"/>
          </p:nvPr>
        </p:nvSpPr>
        <p:spPr>
          <a:xfrm>
            <a:off x="568325" y="26988"/>
            <a:ext cx="5056188" cy="503237"/>
          </a:xfrm>
          <a:noFill/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B050"/>
                </a:solidFill>
                <a:latin typeface="Calibri" pitchFamily="34" charset="0"/>
              </a:rPr>
              <a:t>Структура ЭК в ТПУ</a:t>
            </a:r>
          </a:p>
        </p:txBody>
      </p:sp>
      <p:grpSp>
        <p:nvGrpSpPr>
          <p:cNvPr id="8198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" name="Полилиния 15"/>
          <p:cNvSpPr/>
          <p:nvPr/>
        </p:nvSpPr>
        <p:spPr>
          <a:xfrm>
            <a:off x="2089150" y="530225"/>
            <a:ext cx="1943100" cy="431800"/>
          </a:xfrm>
          <a:custGeom>
            <a:avLst/>
            <a:gdLst>
              <a:gd name="connsiteX0" fmla="*/ 0 w 3033250"/>
              <a:gd name="connsiteY0" fmla="*/ 64369 h 643691"/>
              <a:gd name="connsiteX1" fmla="*/ 64369 w 3033250"/>
              <a:gd name="connsiteY1" fmla="*/ 0 h 643691"/>
              <a:gd name="connsiteX2" fmla="*/ 2968881 w 3033250"/>
              <a:gd name="connsiteY2" fmla="*/ 0 h 643691"/>
              <a:gd name="connsiteX3" fmla="*/ 3033250 w 3033250"/>
              <a:gd name="connsiteY3" fmla="*/ 64369 h 643691"/>
              <a:gd name="connsiteX4" fmla="*/ 3033250 w 3033250"/>
              <a:gd name="connsiteY4" fmla="*/ 579322 h 643691"/>
              <a:gd name="connsiteX5" fmla="*/ 2968881 w 3033250"/>
              <a:gd name="connsiteY5" fmla="*/ 643691 h 643691"/>
              <a:gd name="connsiteX6" fmla="*/ 64369 w 3033250"/>
              <a:gd name="connsiteY6" fmla="*/ 643691 h 643691"/>
              <a:gd name="connsiteX7" fmla="*/ 0 w 3033250"/>
              <a:gd name="connsiteY7" fmla="*/ 579322 h 643691"/>
              <a:gd name="connsiteX8" fmla="*/ 0 w 3033250"/>
              <a:gd name="connsiteY8" fmla="*/ 64369 h 64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3250" h="643691">
                <a:moveTo>
                  <a:pt x="0" y="64369"/>
                </a:moveTo>
                <a:cubicBezTo>
                  <a:pt x="0" y="28819"/>
                  <a:pt x="28819" y="0"/>
                  <a:pt x="64369" y="0"/>
                </a:cubicBezTo>
                <a:lnTo>
                  <a:pt x="2968881" y="0"/>
                </a:lnTo>
                <a:cubicBezTo>
                  <a:pt x="3004431" y="0"/>
                  <a:pt x="3033250" y="28819"/>
                  <a:pt x="3033250" y="64369"/>
                </a:cubicBezTo>
                <a:lnTo>
                  <a:pt x="3033250" y="579322"/>
                </a:lnTo>
                <a:cubicBezTo>
                  <a:pt x="3033250" y="614872"/>
                  <a:pt x="3004431" y="643691"/>
                  <a:pt x="2968881" y="643691"/>
                </a:cubicBezTo>
                <a:lnTo>
                  <a:pt x="64369" y="643691"/>
                </a:lnTo>
                <a:cubicBezTo>
                  <a:pt x="28819" y="643691"/>
                  <a:pt x="0" y="614872"/>
                  <a:pt x="0" y="579322"/>
                </a:cubicBezTo>
                <a:lnTo>
                  <a:pt x="0" y="6436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9813" tIns="79813" rIns="79813" bIns="7981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/>
              <a:t>РЕКТОР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1081088" y="1008063"/>
            <a:ext cx="4175125" cy="431800"/>
          </a:xfrm>
          <a:custGeom>
            <a:avLst/>
            <a:gdLst>
              <a:gd name="connsiteX0" fmla="*/ 0 w 5000771"/>
              <a:gd name="connsiteY0" fmla="*/ 59156 h 591561"/>
              <a:gd name="connsiteX1" fmla="*/ 59156 w 5000771"/>
              <a:gd name="connsiteY1" fmla="*/ 0 h 591561"/>
              <a:gd name="connsiteX2" fmla="*/ 4941615 w 5000771"/>
              <a:gd name="connsiteY2" fmla="*/ 0 h 591561"/>
              <a:gd name="connsiteX3" fmla="*/ 5000771 w 5000771"/>
              <a:gd name="connsiteY3" fmla="*/ 59156 h 591561"/>
              <a:gd name="connsiteX4" fmla="*/ 5000771 w 5000771"/>
              <a:gd name="connsiteY4" fmla="*/ 532405 h 591561"/>
              <a:gd name="connsiteX5" fmla="*/ 4941615 w 5000771"/>
              <a:gd name="connsiteY5" fmla="*/ 591561 h 591561"/>
              <a:gd name="connsiteX6" fmla="*/ 59156 w 5000771"/>
              <a:gd name="connsiteY6" fmla="*/ 591561 h 591561"/>
              <a:gd name="connsiteX7" fmla="*/ 0 w 5000771"/>
              <a:gd name="connsiteY7" fmla="*/ 532405 h 591561"/>
              <a:gd name="connsiteX8" fmla="*/ 0 w 5000771"/>
              <a:gd name="connsiteY8" fmla="*/ 59156 h 59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0771" h="591561">
                <a:moveTo>
                  <a:pt x="0" y="59156"/>
                </a:moveTo>
                <a:cubicBezTo>
                  <a:pt x="0" y="26485"/>
                  <a:pt x="26485" y="0"/>
                  <a:pt x="59156" y="0"/>
                </a:cubicBezTo>
                <a:lnTo>
                  <a:pt x="4941615" y="0"/>
                </a:lnTo>
                <a:cubicBezTo>
                  <a:pt x="4974286" y="0"/>
                  <a:pt x="5000771" y="26485"/>
                  <a:pt x="5000771" y="59156"/>
                </a:cubicBezTo>
                <a:lnTo>
                  <a:pt x="5000771" y="532405"/>
                </a:lnTo>
                <a:cubicBezTo>
                  <a:pt x="5000771" y="565076"/>
                  <a:pt x="4974286" y="591561"/>
                  <a:pt x="4941615" y="591561"/>
                </a:cubicBezTo>
                <a:lnTo>
                  <a:pt x="59156" y="591561"/>
                </a:lnTo>
                <a:cubicBezTo>
                  <a:pt x="26485" y="591561"/>
                  <a:pt x="0" y="565076"/>
                  <a:pt x="0" y="532405"/>
                </a:cubicBezTo>
                <a:lnTo>
                  <a:pt x="0" y="591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86" tIns="78286" rIns="78286" bIns="7828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/>
              <a:t>Комиссия по экспортному контролю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647700" y="1584325"/>
            <a:ext cx="1966913" cy="792163"/>
          </a:xfrm>
          <a:custGeom>
            <a:avLst/>
            <a:gdLst>
              <a:gd name="connsiteX0" fmla="*/ 0 w 3006086"/>
              <a:gd name="connsiteY0" fmla="*/ 122350 h 1223495"/>
              <a:gd name="connsiteX1" fmla="*/ 122350 w 3006086"/>
              <a:gd name="connsiteY1" fmla="*/ 0 h 1223495"/>
              <a:gd name="connsiteX2" fmla="*/ 2883737 w 3006086"/>
              <a:gd name="connsiteY2" fmla="*/ 0 h 1223495"/>
              <a:gd name="connsiteX3" fmla="*/ 3006087 w 3006086"/>
              <a:gd name="connsiteY3" fmla="*/ 122350 h 1223495"/>
              <a:gd name="connsiteX4" fmla="*/ 3006086 w 3006086"/>
              <a:gd name="connsiteY4" fmla="*/ 1101146 h 1223495"/>
              <a:gd name="connsiteX5" fmla="*/ 2883736 w 3006086"/>
              <a:gd name="connsiteY5" fmla="*/ 1223496 h 1223495"/>
              <a:gd name="connsiteX6" fmla="*/ 122350 w 3006086"/>
              <a:gd name="connsiteY6" fmla="*/ 1223495 h 1223495"/>
              <a:gd name="connsiteX7" fmla="*/ 0 w 3006086"/>
              <a:gd name="connsiteY7" fmla="*/ 1101145 h 1223495"/>
              <a:gd name="connsiteX8" fmla="*/ 0 w 3006086"/>
              <a:gd name="connsiteY8" fmla="*/ 122350 h 12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6086" h="1223495">
                <a:moveTo>
                  <a:pt x="0" y="122350"/>
                </a:moveTo>
                <a:cubicBezTo>
                  <a:pt x="0" y="54778"/>
                  <a:pt x="54778" y="0"/>
                  <a:pt x="122350" y="0"/>
                </a:cubicBezTo>
                <a:lnTo>
                  <a:pt x="2883737" y="0"/>
                </a:lnTo>
                <a:cubicBezTo>
                  <a:pt x="2951309" y="0"/>
                  <a:pt x="3006087" y="54778"/>
                  <a:pt x="3006087" y="122350"/>
                </a:cubicBezTo>
                <a:cubicBezTo>
                  <a:pt x="3006087" y="448615"/>
                  <a:pt x="3006086" y="774881"/>
                  <a:pt x="3006086" y="1101146"/>
                </a:cubicBezTo>
                <a:cubicBezTo>
                  <a:pt x="3006086" y="1168718"/>
                  <a:pt x="2951308" y="1223496"/>
                  <a:pt x="2883736" y="1223496"/>
                </a:cubicBezTo>
                <a:lnTo>
                  <a:pt x="122350" y="1223495"/>
                </a:lnTo>
                <a:cubicBezTo>
                  <a:pt x="54778" y="1223495"/>
                  <a:pt x="0" y="1168717"/>
                  <a:pt x="0" y="1101145"/>
                </a:cubicBezTo>
                <a:lnTo>
                  <a:pt x="0" y="12235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795" tIns="96795" rIns="96795" bIns="96795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/>
              <a:t>Ответственный по экспортному контролю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товаров, услуг  и технологий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3478213" y="1628775"/>
            <a:ext cx="1993900" cy="779463"/>
          </a:xfrm>
          <a:custGeom>
            <a:avLst/>
            <a:gdLst>
              <a:gd name="connsiteX0" fmla="*/ 0 w 3002819"/>
              <a:gd name="connsiteY0" fmla="*/ 122009 h 1220085"/>
              <a:gd name="connsiteX1" fmla="*/ 122009 w 3002819"/>
              <a:gd name="connsiteY1" fmla="*/ 0 h 1220085"/>
              <a:gd name="connsiteX2" fmla="*/ 2880811 w 3002819"/>
              <a:gd name="connsiteY2" fmla="*/ 0 h 1220085"/>
              <a:gd name="connsiteX3" fmla="*/ 3002820 w 3002819"/>
              <a:gd name="connsiteY3" fmla="*/ 122009 h 1220085"/>
              <a:gd name="connsiteX4" fmla="*/ 3002819 w 3002819"/>
              <a:gd name="connsiteY4" fmla="*/ 1098077 h 1220085"/>
              <a:gd name="connsiteX5" fmla="*/ 2880810 w 3002819"/>
              <a:gd name="connsiteY5" fmla="*/ 1220086 h 1220085"/>
              <a:gd name="connsiteX6" fmla="*/ 122009 w 3002819"/>
              <a:gd name="connsiteY6" fmla="*/ 1220085 h 1220085"/>
              <a:gd name="connsiteX7" fmla="*/ 0 w 3002819"/>
              <a:gd name="connsiteY7" fmla="*/ 1098076 h 1220085"/>
              <a:gd name="connsiteX8" fmla="*/ 0 w 3002819"/>
              <a:gd name="connsiteY8" fmla="*/ 122009 h 12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2819" h="1220085">
                <a:moveTo>
                  <a:pt x="0" y="122009"/>
                </a:moveTo>
                <a:cubicBezTo>
                  <a:pt x="0" y="54625"/>
                  <a:pt x="54625" y="0"/>
                  <a:pt x="122009" y="0"/>
                </a:cubicBezTo>
                <a:lnTo>
                  <a:pt x="2880811" y="0"/>
                </a:lnTo>
                <a:cubicBezTo>
                  <a:pt x="2948195" y="0"/>
                  <a:pt x="3002820" y="54625"/>
                  <a:pt x="3002820" y="122009"/>
                </a:cubicBezTo>
                <a:cubicBezTo>
                  <a:pt x="3002820" y="447365"/>
                  <a:pt x="3002819" y="772721"/>
                  <a:pt x="3002819" y="1098077"/>
                </a:cubicBezTo>
                <a:cubicBezTo>
                  <a:pt x="3002819" y="1165461"/>
                  <a:pt x="2948194" y="1220086"/>
                  <a:pt x="2880810" y="1220086"/>
                </a:cubicBezTo>
                <a:lnTo>
                  <a:pt x="122009" y="1220085"/>
                </a:lnTo>
                <a:cubicBezTo>
                  <a:pt x="54625" y="1220085"/>
                  <a:pt x="0" y="1165460"/>
                  <a:pt x="0" y="1098076"/>
                </a:cubicBezTo>
                <a:lnTo>
                  <a:pt x="0" y="12200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695" tIns="96695" rIns="96695" bIns="96695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/>
              <a:t>Ответственный по экспортному контролю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образовательных услуг</a:t>
            </a:r>
          </a:p>
        </p:txBody>
      </p:sp>
      <p:sp>
        <p:nvSpPr>
          <p:cNvPr id="8203" name="AutoShape 2"/>
          <p:cNvSpPr>
            <a:spLocks noChangeArrowheads="1"/>
          </p:cNvSpPr>
          <p:nvPr/>
        </p:nvSpPr>
        <p:spPr bwMode="auto">
          <a:xfrm>
            <a:off x="2714625" y="1643063"/>
            <a:ext cx="692150" cy="7508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200 w 21600"/>
              <a:gd name="T13" fmla="*/ 9816 h 21600"/>
              <a:gd name="T14" fmla="*/ 20400 w 21600"/>
              <a:gd name="T15" fmla="*/ 117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7257" y="4320"/>
                </a:lnTo>
                <a:lnTo>
                  <a:pt x="9816" y="4320"/>
                </a:lnTo>
                <a:lnTo>
                  <a:pt x="9816" y="9816"/>
                </a:lnTo>
                <a:lnTo>
                  <a:pt x="4320" y="9816"/>
                </a:lnTo>
                <a:lnTo>
                  <a:pt x="4320" y="7257"/>
                </a:lnTo>
                <a:lnTo>
                  <a:pt x="0" y="10800"/>
                </a:lnTo>
                <a:lnTo>
                  <a:pt x="4320" y="14343"/>
                </a:lnTo>
                <a:lnTo>
                  <a:pt x="4320" y="11784"/>
                </a:lnTo>
                <a:lnTo>
                  <a:pt x="9816" y="11784"/>
                </a:lnTo>
                <a:lnTo>
                  <a:pt x="9816" y="17280"/>
                </a:lnTo>
                <a:lnTo>
                  <a:pt x="7257" y="17280"/>
                </a:lnTo>
                <a:lnTo>
                  <a:pt x="10800" y="21600"/>
                </a:lnTo>
                <a:lnTo>
                  <a:pt x="14343" y="17280"/>
                </a:lnTo>
                <a:lnTo>
                  <a:pt x="11784" y="17280"/>
                </a:lnTo>
                <a:lnTo>
                  <a:pt x="11784" y="11784"/>
                </a:lnTo>
                <a:lnTo>
                  <a:pt x="17280" y="11784"/>
                </a:lnTo>
                <a:lnTo>
                  <a:pt x="17280" y="14343"/>
                </a:lnTo>
                <a:lnTo>
                  <a:pt x="21600" y="10800"/>
                </a:lnTo>
                <a:lnTo>
                  <a:pt x="17280" y="7257"/>
                </a:lnTo>
                <a:lnTo>
                  <a:pt x="17280" y="9816"/>
                </a:lnTo>
                <a:lnTo>
                  <a:pt x="11784" y="9816"/>
                </a:lnTo>
                <a:lnTo>
                  <a:pt x="11784" y="4320"/>
                </a:lnTo>
                <a:lnTo>
                  <a:pt x="14343" y="432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089150" y="2520950"/>
            <a:ext cx="2374900" cy="344488"/>
          </a:xfrm>
          <a:custGeom>
            <a:avLst/>
            <a:gdLst>
              <a:gd name="connsiteX0" fmla="*/ 0 w 3399130"/>
              <a:gd name="connsiteY0" fmla="*/ 69023 h 690226"/>
              <a:gd name="connsiteX1" fmla="*/ 69023 w 3399130"/>
              <a:gd name="connsiteY1" fmla="*/ 0 h 690226"/>
              <a:gd name="connsiteX2" fmla="*/ 3330107 w 3399130"/>
              <a:gd name="connsiteY2" fmla="*/ 0 h 690226"/>
              <a:gd name="connsiteX3" fmla="*/ 3399130 w 3399130"/>
              <a:gd name="connsiteY3" fmla="*/ 69023 h 690226"/>
              <a:gd name="connsiteX4" fmla="*/ 3399130 w 3399130"/>
              <a:gd name="connsiteY4" fmla="*/ 621203 h 690226"/>
              <a:gd name="connsiteX5" fmla="*/ 3330107 w 3399130"/>
              <a:gd name="connsiteY5" fmla="*/ 690226 h 690226"/>
              <a:gd name="connsiteX6" fmla="*/ 69023 w 3399130"/>
              <a:gd name="connsiteY6" fmla="*/ 690226 h 690226"/>
              <a:gd name="connsiteX7" fmla="*/ 0 w 3399130"/>
              <a:gd name="connsiteY7" fmla="*/ 621203 h 690226"/>
              <a:gd name="connsiteX8" fmla="*/ 0 w 3399130"/>
              <a:gd name="connsiteY8" fmla="*/ 69023 h 6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130" h="690226">
                <a:moveTo>
                  <a:pt x="0" y="69023"/>
                </a:moveTo>
                <a:cubicBezTo>
                  <a:pt x="0" y="30903"/>
                  <a:pt x="30903" y="0"/>
                  <a:pt x="69023" y="0"/>
                </a:cubicBezTo>
                <a:lnTo>
                  <a:pt x="3330107" y="0"/>
                </a:lnTo>
                <a:cubicBezTo>
                  <a:pt x="3368227" y="0"/>
                  <a:pt x="3399130" y="30903"/>
                  <a:pt x="3399130" y="69023"/>
                </a:cubicBezTo>
                <a:lnTo>
                  <a:pt x="3399130" y="621203"/>
                </a:lnTo>
                <a:cubicBezTo>
                  <a:pt x="3399130" y="659323"/>
                  <a:pt x="3368227" y="690226"/>
                  <a:pt x="3330107" y="690226"/>
                </a:cubicBezTo>
                <a:lnTo>
                  <a:pt x="69023" y="690226"/>
                </a:lnTo>
                <a:cubicBezTo>
                  <a:pt x="30903" y="690226"/>
                  <a:pt x="0" y="659323"/>
                  <a:pt x="0" y="621203"/>
                </a:cubicBezTo>
                <a:lnTo>
                  <a:pt x="0" y="6902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936" tIns="65936" rIns="65936" bIns="65936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Уполномоченный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по экспортному контролю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792163" y="3081338"/>
            <a:ext cx="1476375" cy="663575"/>
          </a:xfrm>
          <a:custGeom>
            <a:avLst/>
            <a:gdLst>
              <a:gd name="connsiteX0" fmla="*/ 0 w 2211334"/>
              <a:gd name="connsiteY0" fmla="*/ 120724 h 1207243"/>
              <a:gd name="connsiteX1" fmla="*/ 120724 w 2211334"/>
              <a:gd name="connsiteY1" fmla="*/ 0 h 1207243"/>
              <a:gd name="connsiteX2" fmla="*/ 2090610 w 2211334"/>
              <a:gd name="connsiteY2" fmla="*/ 0 h 1207243"/>
              <a:gd name="connsiteX3" fmla="*/ 2211334 w 2211334"/>
              <a:gd name="connsiteY3" fmla="*/ 120724 h 1207243"/>
              <a:gd name="connsiteX4" fmla="*/ 2211334 w 2211334"/>
              <a:gd name="connsiteY4" fmla="*/ 1086519 h 1207243"/>
              <a:gd name="connsiteX5" fmla="*/ 2090610 w 2211334"/>
              <a:gd name="connsiteY5" fmla="*/ 1207243 h 1207243"/>
              <a:gd name="connsiteX6" fmla="*/ 120724 w 2211334"/>
              <a:gd name="connsiteY6" fmla="*/ 1207243 h 1207243"/>
              <a:gd name="connsiteX7" fmla="*/ 0 w 2211334"/>
              <a:gd name="connsiteY7" fmla="*/ 1086519 h 1207243"/>
              <a:gd name="connsiteX8" fmla="*/ 0 w 2211334"/>
              <a:gd name="connsiteY8" fmla="*/ 120724 h 120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334" h="1207243">
                <a:moveTo>
                  <a:pt x="0" y="120724"/>
                </a:moveTo>
                <a:cubicBezTo>
                  <a:pt x="0" y="54050"/>
                  <a:pt x="54050" y="0"/>
                  <a:pt x="120724" y="0"/>
                </a:cubicBezTo>
                <a:lnTo>
                  <a:pt x="2090610" y="0"/>
                </a:lnTo>
                <a:cubicBezTo>
                  <a:pt x="2157284" y="0"/>
                  <a:pt x="2211334" y="54050"/>
                  <a:pt x="2211334" y="120724"/>
                </a:cubicBezTo>
                <a:lnTo>
                  <a:pt x="2211334" y="1086519"/>
                </a:lnTo>
                <a:cubicBezTo>
                  <a:pt x="2211334" y="1153193"/>
                  <a:pt x="2157284" y="1207243"/>
                  <a:pt x="2090610" y="1207243"/>
                </a:cubicBezTo>
                <a:lnTo>
                  <a:pt x="120724" y="1207243"/>
                </a:lnTo>
                <a:cubicBezTo>
                  <a:pt x="54050" y="1207243"/>
                  <a:pt x="0" y="1153193"/>
                  <a:pt x="0" y="1086519"/>
                </a:cubicBezTo>
                <a:lnTo>
                  <a:pt x="0" y="1207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1079" tIns="81079" rIns="81079" bIns="81079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/>
              <a:t>Уполномоченные по экспортному контролю в структурных подразделениях</a:t>
            </a:r>
          </a:p>
        </p:txBody>
      </p:sp>
      <p:sp>
        <p:nvSpPr>
          <p:cNvPr id="8206" name="AutoShape 4"/>
          <p:cNvSpPr>
            <a:spLocks noChangeArrowheads="1"/>
          </p:cNvSpPr>
          <p:nvPr/>
        </p:nvSpPr>
        <p:spPr bwMode="auto">
          <a:xfrm>
            <a:off x="1370013" y="2501900"/>
            <a:ext cx="320675" cy="438150"/>
          </a:xfrm>
          <a:prstGeom prst="downArrow">
            <a:avLst>
              <a:gd name="adj1" fmla="val 23352"/>
              <a:gd name="adj2" fmla="val 5507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altLang="ru-RU"/>
          </a:p>
        </p:txBody>
      </p:sp>
      <p:sp>
        <p:nvSpPr>
          <p:cNvPr id="24" name="Полилиния 23"/>
          <p:cNvSpPr/>
          <p:nvPr/>
        </p:nvSpPr>
        <p:spPr>
          <a:xfrm>
            <a:off x="4122738" y="3081338"/>
            <a:ext cx="1349375" cy="735012"/>
          </a:xfrm>
          <a:custGeom>
            <a:avLst/>
            <a:gdLst>
              <a:gd name="connsiteX0" fmla="*/ 0 w 2099641"/>
              <a:gd name="connsiteY0" fmla="*/ 121044 h 1210440"/>
              <a:gd name="connsiteX1" fmla="*/ 121044 w 2099641"/>
              <a:gd name="connsiteY1" fmla="*/ 0 h 1210440"/>
              <a:gd name="connsiteX2" fmla="*/ 1978597 w 2099641"/>
              <a:gd name="connsiteY2" fmla="*/ 0 h 1210440"/>
              <a:gd name="connsiteX3" fmla="*/ 2099641 w 2099641"/>
              <a:gd name="connsiteY3" fmla="*/ 121044 h 1210440"/>
              <a:gd name="connsiteX4" fmla="*/ 2099641 w 2099641"/>
              <a:gd name="connsiteY4" fmla="*/ 1089396 h 1210440"/>
              <a:gd name="connsiteX5" fmla="*/ 1978597 w 2099641"/>
              <a:gd name="connsiteY5" fmla="*/ 1210440 h 1210440"/>
              <a:gd name="connsiteX6" fmla="*/ 121044 w 2099641"/>
              <a:gd name="connsiteY6" fmla="*/ 1210440 h 1210440"/>
              <a:gd name="connsiteX7" fmla="*/ 0 w 2099641"/>
              <a:gd name="connsiteY7" fmla="*/ 1089396 h 1210440"/>
              <a:gd name="connsiteX8" fmla="*/ 0 w 2099641"/>
              <a:gd name="connsiteY8" fmla="*/ 121044 h 121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9641" h="1210440">
                <a:moveTo>
                  <a:pt x="0" y="121044"/>
                </a:moveTo>
                <a:cubicBezTo>
                  <a:pt x="0" y="54193"/>
                  <a:pt x="54193" y="0"/>
                  <a:pt x="121044" y="0"/>
                </a:cubicBezTo>
                <a:lnTo>
                  <a:pt x="1978597" y="0"/>
                </a:lnTo>
                <a:cubicBezTo>
                  <a:pt x="2045448" y="0"/>
                  <a:pt x="2099641" y="54193"/>
                  <a:pt x="2099641" y="121044"/>
                </a:cubicBezTo>
                <a:lnTo>
                  <a:pt x="2099641" y="1089396"/>
                </a:lnTo>
                <a:cubicBezTo>
                  <a:pt x="2099641" y="1156247"/>
                  <a:pt x="2045448" y="1210440"/>
                  <a:pt x="1978597" y="1210440"/>
                </a:cubicBezTo>
                <a:lnTo>
                  <a:pt x="121044" y="1210440"/>
                </a:lnTo>
                <a:cubicBezTo>
                  <a:pt x="54193" y="1210440"/>
                  <a:pt x="0" y="1156247"/>
                  <a:pt x="0" y="1089396"/>
                </a:cubicBezTo>
                <a:lnTo>
                  <a:pt x="0" y="1210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1173" tIns="81173" rIns="81173" bIns="8117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/>
              <a:t>Заместители директоров по учебной работе</a:t>
            </a:r>
            <a:endParaRPr lang="ru-RU" sz="1400" dirty="0"/>
          </a:p>
        </p:txBody>
      </p:sp>
      <p:sp>
        <p:nvSpPr>
          <p:cNvPr id="8208" name="AutoShape 4"/>
          <p:cNvSpPr>
            <a:spLocks noChangeArrowheads="1"/>
          </p:cNvSpPr>
          <p:nvPr/>
        </p:nvSpPr>
        <p:spPr bwMode="auto">
          <a:xfrm>
            <a:off x="4797425" y="2520950"/>
            <a:ext cx="320675" cy="438150"/>
          </a:xfrm>
          <a:prstGeom prst="downArrow">
            <a:avLst>
              <a:gd name="adj1" fmla="val 23352"/>
              <a:gd name="adj2" fmla="val 5507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altLang="ru-RU"/>
          </a:p>
        </p:txBody>
      </p:sp>
      <p:sp>
        <p:nvSpPr>
          <p:cNvPr id="8209" name="AutoShape 5"/>
          <p:cNvSpPr>
            <a:spLocks noChangeArrowheads="1"/>
          </p:cNvSpPr>
          <p:nvPr/>
        </p:nvSpPr>
        <p:spPr bwMode="auto">
          <a:xfrm>
            <a:off x="2724150" y="3160713"/>
            <a:ext cx="822325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91 w 21600"/>
              <a:gd name="T13" fmla="*/ 15164 h 21600"/>
              <a:gd name="T14" fmla="*/ 20409 w 21600"/>
              <a:gd name="T15" fmla="*/ 177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7444" y="7078"/>
                </a:lnTo>
                <a:lnTo>
                  <a:pt x="9938" y="7078"/>
                </a:lnTo>
                <a:lnTo>
                  <a:pt x="9938" y="15164"/>
                </a:lnTo>
                <a:lnTo>
                  <a:pt x="4639" y="15164"/>
                </a:lnTo>
                <a:lnTo>
                  <a:pt x="4639" y="11358"/>
                </a:lnTo>
                <a:lnTo>
                  <a:pt x="0" y="16479"/>
                </a:lnTo>
                <a:lnTo>
                  <a:pt x="4639" y="21600"/>
                </a:lnTo>
                <a:lnTo>
                  <a:pt x="4639" y="17795"/>
                </a:lnTo>
                <a:lnTo>
                  <a:pt x="16961" y="17795"/>
                </a:lnTo>
                <a:lnTo>
                  <a:pt x="16961" y="21600"/>
                </a:lnTo>
                <a:lnTo>
                  <a:pt x="21600" y="16479"/>
                </a:lnTo>
                <a:lnTo>
                  <a:pt x="16961" y="11358"/>
                </a:lnTo>
                <a:lnTo>
                  <a:pt x="16961" y="15164"/>
                </a:lnTo>
                <a:lnTo>
                  <a:pt x="11662" y="15164"/>
                </a:lnTo>
                <a:lnTo>
                  <a:pt x="11662" y="7078"/>
                </a:lnTo>
                <a:lnTo>
                  <a:pt x="14156" y="7078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" tIns="28803" rIns="28800" bIns="28803"/>
          <a:lstStyle>
            <a:lvl1pPr marL="171450" indent="-171450"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5</a:t>
            </a:r>
            <a:endParaRPr lang="ru-RU" altLang="ru-RU" sz="900" dirty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>
          <a:xfrm>
            <a:off x="554038" y="15875"/>
            <a:ext cx="5056187" cy="4159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B050"/>
                </a:solidFill>
                <a:latin typeface="Calibri" pitchFamily="34" charset="0"/>
              </a:rPr>
              <a:t>Создание ВСЭК ТПУ</a:t>
            </a:r>
          </a:p>
        </p:txBody>
      </p:sp>
      <p:grpSp>
        <p:nvGrpSpPr>
          <p:cNvPr id="615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5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77" t="9843" r="29344" b="4724"/>
          <a:stretch>
            <a:fillRect/>
          </a:stretch>
        </p:blipFill>
        <p:spPr>
          <a:xfrm>
            <a:off x="533400" y="406400"/>
            <a:ext cx="2347913" cy="3489325"/>
          </a:xfrm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28170" t="12598" r="29051" b="1969"/>
          <a:stretch>
            <a:fillRect/>
          </a:stretch>
        </p:blipFill>
        <p:spPr bwMode="auto">
          <a:xfrm>
            <a:off x="3168650" y="406400"/>
            <a:ext cx="2363788" cy="35179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580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" tIns="28803" rIns="28800" bIns="28803"/>
          <a:lstStyle>
            <a:lvl1pPr marL="171450" indent="-171450"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6</a:t>
            </a:r>
            <a:endParaRPr lang="ru-RU" altLang="ru-RU" sz="900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/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>
          <a:xfrm>
            <a:off x="549275" y="73025"/>
            <a:ext cx="5056188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B050"/>
                </a:solidFill>
                <a:latin typeface="Calibri" pitchFamily="34" charset="0"/>
              </a:rPr>
              <a:t>Создание ВСЭК ТПУ</a:t>
            </a:r>
          </a:p>
        </p:txBody>
      </p:sp>
      <p:grpSp>
        <p:nvGrpSpPr>
          <p:cNvPr id="7174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78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0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26703" t="9449" r="27290" b="3438"/>
          <a:stretch>
            <a:fillRect/>
          </a:stretch>
        </p:blipFill>
        <p:spPr bwMode="auto">
          <a:xfrm>
            <a:off x="647700" y="576263"/>
            <a:ext cx="2244725" cy="31686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l="26703" t="10630" r="27290" b="2756"/>
          <a:stretch>
            <a:fillRect/>
          </a:stretch>
        </p:blipFill>
        <p:spPr bwMode="auto">
          <a:xfrm>
            <a:off x="3179763" y="576263"/>
            <a:ext cx="2263775" cy="3175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269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/>
              <a:t>7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540310" y="-143669"/>
            <a:ext cx="5056188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Приказ</a:t>
            </a:r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7" y="255781"/>
            <a:ext cx="2920021" cy="40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9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8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540310" y="-143669"/>
            <a:ext cx="5056188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Calibri" pitchFamily="34" charset="0"/>
              </a:rPr>
              <a:t>Положение</a:t>
            </a:r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73" y="241325"/>
            <a:ext cx="2860569" cy="39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91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0388" y="792163"/>
            <a:ext cx="4972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800" tIns="28803" rIns="28800" bIns="28803"/>
          <a:lstStyle/>
          <a:p>
            <a:pPr marL="171450" indent="-171450" defTabSz="576263" eaLnBrk="0" hangingPunct="0">
              <a:buFontTx/>
              <a:buChar char="•"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278" tIns="34139" rIns="68278" bIns="34139" anchor="ctr"/>
          <a:lstStyle/>
          <a:p>
            <a:pPr algn="ctr" defTabSz="576263"/>
            <a:r>
              <a:rPr lang="ru-RU" altLang="ru-RU" sz="900" dirty="0" smtClean="0"/>
              <a:t>9</a:t>
            </a:r>
            <a:endParaRPr lang="ru-RU" altLang="ru-RU" sz="9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431800" cy="381635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258763" y="3943350"/>
            <a:ext cx="1109662" cy="258763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096" y="565982"/>
              <a:ext cx="1322917" cy="401845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6"/>
                <a:ext cx="340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48271" y="216371"/>
            <a:ext cx="4752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Ответственными для проведения работ по заказу или проводимые совместно с иностранным заказчиком, либо при участии иностранных специалистов, являются заведующие соответствующей кафедрой (лабораторией), в части проведения научных исследований – научные руководители исследований;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Акт экспертизы в целях экспортного контроля на продукцию, информацию, работ, услуг, результатами интеллектуальной деятельности и образовательных услуг, предоставляемых иностранным организациям или гражданам составляется ответственным лицом (исполнителем), проверяется уполномоченными по экспортному контролю структурного подразделения, утверждается директором Института и передается ответственному для ведения журнала учета внешнеэкономической деятельности в целях экспортного контроля.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06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644</Words>
  <Application>Microsoft Office PowerPoint</Application>
  <PresentationFormat>Произвольный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Презентация PowerPoint</vt:lpstr>
      <vt:lpstr>Объекты экспортного контроля</vt:lpstr>
      <vt:lpstr>Федеральный закон от 18.07.1999 N 183-ФЗ (ред. от 13.07.2015) "Об экспортном контроле"</vt:lpstr>
      <vt:lpstr>Структура ЭК в ТПУ</vt:lpstr>
      <vt:lpstr>Создание ВСЭК ТПУ</vt:lpstr>
      <vt:lpstr>Создание ВСЭК ТПУ</vt:lpstr>
      <vt:lpstr>Приказ</vt:lpstr>
      <vt:lpstr>Положение</vt:lpstr>
      <vt:lpstr>Презентация PowerPoint</vt:lpstr>
      <vt:lpstr>Список уполномоченных по ЭК ТПУ</vt:lpstr>
      <vt:lpstr>Презентация PowerPoint</vt:lpstr>
      <vt:lpstr>Комиссия по ЭК ТПУ</vt:lpstr>
      <vt:lpstr>Презентация PowerPoint</vt:lpstr>
      <vt:lpstr>Акт</vt:lpstr>
      <vt:lpstr>Акт экспертизы на иностранного постдока</vt:lpstr>
      <vt:lpstr>Акт</vt:lpstr>
      <vt:lpstr>Презентация PowerPoint</vt:lpstr>
      <vt:lpstr>Пример лицензии</vt:lpstr>
      <vt:lpstr>Всеобъемлющий контроль</vt:lpstr>
      <vt:lpstr>Презентация PowerPoint</vt:lpstr>
      <vt:lpstr>Пример разрешительного письма</vt:lpstr>
      <vt:lpstr>Презентация PowerPoint</vt:lpstr>
      <vt:lpstr>Ведение журнала учета</vt:lpstr>
      <vt:lpstr>Аккредитация НИ ТПУ</vt:lpstr>
      <vt:lpstr>Презентация PowerPoint</vt:lpstr>
    </vt:vector>
  </TitlesOfParts>
  <Company>Holding "Digest"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Svetlana S. Budkova</cp:lastModifiedBy>
  <cp:revision>95</cp:revision>
  <dcterms:created xsi:type="dcterms:W3CDTF">2015-03-13T05:37:25Z</dcterms:created>
  <dcterms:modified xsi:type="dcterms:W3CDTF">2016-05-31T10:47:35Z</dcterms:modified>
</cp:coreProperties>
</file>