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81" r:id="rId4"/>
    <p:sldId id="282" r:id="rId5"/>
    <p:sldId id="283" r:id="rId6"/>
    <p:sldId id="257" r:id="rId7"/>
    <p:sldId id="261" r:id="rId8"/>
    <p:sldId id="258" r:id="rId9"/>
    <p:sldId id="262" r:id="rId10"/>
    <p:sldId id="263" r:id="rId11"/>
    <p:sldId id="260"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ya V. Proschaeva" initials="NV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93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16T09:51:35.923" idx="2">
    <p:pos x="4287" y="2813"/>
    <p:text>И еще копию паспорта надо прикрепить, как с рублевым.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Рисунок 33"/>
          <p:cNvPicPr/>
          <p:nvPr/>
        </p:nvPicPr>
        <p:blipFill>
          <a:blip r:embed="rId2"/>
          <a:stretch/>
        </p:blipFill>
        <p:spPr>
          <a:xfrm>
            <a:off x="2078280" y="1604520"/>
            <a:ext cx="4986360" cy="3977280"/>
          </a:xfrm>
          <a:prstGeom prst="rect">
            <a:avLst/>
          </a:prstGeom>
          <a:ln>
            <a:noFill/>
          </a:ln>
        </p:spPr>
      </p:pic>
      <p:pic>
        <p:nvPicPr>
          <p:cNvPr id="35" name="Рисунок 34"/>
          <p:cNvPicPr/>
          <p:nvPr/>
        </p:nvPicPr>
        <p:blipFill>
          <a:blip r:embed="rId2"/>
          <a:stretch/>
        </p:blipFill>
        <p:spPr>
          <a:xfrm>
            <a:off x="2078280" y="1604520"/>
            <a:ext cx="498636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Рисунок 69"/>
          <p:cNvPicPr/>
          <p:nvPr/>
        </p:nvPicPr>
        <p:blipFill>
          <a:blip r:embed="rId2"/>
          <a:stretch/>
        </p:blipFill>
        <p:spPr>
          <a:xfrm>
            <a:off x="2078280" y="1604520"/>
            <a:ext cx="4986360" cy="3977280"/>
          </a:xfrm>
          <a:prstGeom prst="rect">
            <a:avLst/>
          </a:prstGeom>
          <a:ln>
            <a:noFill/>
          </a:ln>
        </p:spPr>
      </p:pic>
      <p:pic>
        <p:nvPicPr>
          <p:cNvPr id="71" name="Рисунок 70"/>
          <p:cNvPicPr/>
          <p:nvPr/>
        </p:nvPicPr>
        <p:blipFill>
          <a:blip r:embed="rId2"/>
          <a:stretch/>
        </p:blipFill>
        <p:spPr>
          <a:xfrm>
            <a:off x="2078280" y="1604520"/>
            <a:ext cx="498636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8880" cy="1144440"/>
          </a:xfrm>
          <a:prstGeom prst="rect">
            <a:avLst/>
          </a:prstGeom>
        </p:spPr>
        <p:txBody>
          <a:bodyPr lIns="0" tIns="0" rIns="0" bIns="0" anchor="ctr"/>
          <a:lstStyle/>
          <a:p>
            <a:r>
              <a:rPr lang="en-US">
                <a:latin typeface="Arial"/>
              </a:rPr>
              <a:t>Click to edit the title text format</a:t>
            </a:r>
            <a:endParaRPr/>
          </a:p>
        </p:txBody>
      </p:sp>
      <p:sp>
        <p:nvSpPr>
          <p:cNvPr id="3" name="PlaceHolder 2"/>
          <p:cNvSpPr>
            <a:spLocks noGrp="1"/>
          </p:cNvSpPr>
          <p:nvPr>
            <p:ph type="body"/>
          </p:nvPr>
        </p:nvSpPr>
        <p:spPr>
          <a:xfrm>
            <a:off x="457200" y="1604520"/>
            <a:ext cx="8228880" cy="39769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3"/>
          <p:cNvPicPr/>
          <p:nvPr/>
        </p:nvPicPr>
        <p:blipFill>
          <a:blip r:embed="rId2"/>
          <a:stretch/>
        </p:blipFill>
        <p:spPr>
          <a:xfrm>
            <a:off x="0" y="0"/>
            <a:ext cx="9142920" cy="6856920"/>
          </a:xfrm>
          <a:prstGeom prst="rect">
            <a:avLst/>
          </a:prstGeom>
          <a:ln>
            <a:noFill/>
          </a:ln>
        </p:spPr>
      </p:pic>
      <p:sp>
        <p:nvSpPr>
          <p:cNvPr id="73" name="CustomShape 1"/>
          <p:cNvSpPr/>
          <p:nvPr/>
        </p:nvSpPr>
        <p:spPr>
          <a:xfrm>
            <a:off x="107640" y="2205000"/>
            <a:ext cx="5687640" cy="136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a:solidFill>
                  <a:srgbClr val="262626"/>
                </a:solidFill>
                <a:latin typeface="Calibri"/>
                <a:ea typeface="DejaVu Sans"/>
              </a:rPr>
              <a:t>Договора на выполнение работ (оказание услуг) с иностранными</a:t>
            </a:r>
            <a:endParaRPr/>
          </a:p>
          <a:p>
            <a:pPr>
              <a:lnSpc>
                <a:spcPct val="100000"/>
              </a:lnSpc>
            </a:pPr>
            <a:r>
              <a:rPr lang="en-US" sz="2800" b="1" strike="noStrike">
                <a:solidFill>
                  <a:srgbClr val="262626"/>
                </a:solidFill>
                <a:latin typeface="Calibri"/>
                <a:ea typeface="DejaVu Sans"/>
              </a:rPr>
              <a:t>гражданами</a:t>
            </a:r>
            <a:endParaRPr/>
          </a:p>
        </p:txBody>
      </p:sp>
      <p:sp>
        <p:nvSpPr>
          <p:cNvPr id="74" name="CustomShape 2"/>
          <p:cNvSpPr/>
          <p:nvPr/>
        </p:nvSpPr>
        <p:spPr>
          <a:xfrm>
            <a:off x="3104280" y="5661360"/>
            <a:ext cx="568764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en-US" sz="1600" b="1" strike="noStrike">
                <a:solidFill>
                  <a:srgbClr val="FFFFFF"/>
                </a:solidFill>
                <a:latin typeface="Calibri"/>
                <a:ea typeface="DejaVu Sans"/>
              </a:rPr>
              <a:t>Центр «Электронный университет»</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Рисунок 3"/>
          <p:cNvPicPr/>
          <p:nvPr/>
        </p:nvPicPr>
        <p:blipFill>
          <a:blip r:embed="rId2"/>
          <a:stretch/>
        </p:blipFill>
        <p:spPr>
          <a:xfrm>
            <a:off x="0" y="0"/>
            <a:ext cx="9142920" cy="6856920"/>
          </a:xfrm>
          <a:prstGeom prst="rect">
            <a:avLst/>
          </a:prstGeom>
          <a:ln>
            <a:noFill/>
          </a:ln>
        </p:spPr>
      </p:pic>
      <p:sp>
        <p:nvSpPr>
          <p:cNvPr id="85"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86" name="CustomShape 2"/>
          <p:cNvSpPr/>
          <p:nvPr/>
        </p:nvSpPr>
        <p:spPr>
          <a:xfrm>
            <a:off x="1259640" y="1131120"/>
            <a:ext cx="6824880" cy="4386112"/>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000" strike="noStrike" dirty="0">
                <a:solidFill>
                  <a:srgbClr val="000000"/>
                </a:solidFill>
                <a:latin typeface="Calibri"/>
                <a:ea typeface="DejaVu Sans"/>
              </a:rPr>
              <a:t>К </a:t>
            </a:r>
            <a:r>
              <a:rPr lang="en-US" sz="2000" strike="noStrike" dirty="0" err="1">
                <a:solidFill>
                  <a:srgbClr val="000000"/>
                </a:solidFill>
                <a:latin typeface="Calibri"/>
                <a:ea typeface="DejaVu Sans"/>
              </a:rPr>
              <a:t>электронной</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карточке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договора</a:t>
            </a:r>
            <a:r>
              <a:rPr lang="en-US" sz="2000" strike="noStrike" dirty="0">
                <a:solidFill>
                  <a:srgbClr val="000000"/>
                </a:solidFill>
                <a:latin typeface="Calibri"/>
                <a:ea typeface="DejaVu Sans"/>
              </a:rPr>
              <a:t> (в </a:t>
            </a:r>
            <a:r>
              <a:rPr lang="en-US" sz="2000" strike="noStrike" dirty="0" err="1">
                <a:solidFill>
                  <a:srgbClr val="000000"/>
                </a:solidFill>
                <a:latin typeface="Calibri"/>
                <a:ea typeface="DejaVu Sans"/>
              </a:rPr>
              <a:t>рублях</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необходимо</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прикрепить</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следующие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документов</a:t>
            </a:r>
            <a:r>
              <a:rPr lang="en-US" sz="2000" strike="noStrike" dirty="0" smtClean="0">
                <a:solidFill>
                  <a:srgbClr val="000000"/>
                </a:solidFill>
                <a:latin typeface="Calibri"/>
                <a:ea typeface="DejaVu Sans"/>
              </a:rPr>
              <a:t>:</a:t>
            </a:r>
          </a:p>
          <a:p>
            <a:pPr>
              <a:lnSpc>
                <a:spcPct val="100000"/>
              </a:lnSpc>
            </a:pPr>
            <a:endParaRPr dirty="0"/>
          </a:p>
          <a:p>
            <a:pPr>
              <a:lnSpc>
                <a:spcPct val="100000"/>
              </a:lnSpc>
              <a:buFont typeface="Arial"/>
              <a:buChar char="•"/>
            </a:pPr>
            <a:r>
              <a:rPr lang="en-US" sz="2000" strike="noStrike" dirty="0" smtClean="0">
                <a:solidFill>
                  <a:srgbClr val="000000"/>
                </a:solidFill>
                <a:latin typeface="Calibri"/>
                <a:ea typeface="DejaVu Sans"/>
              </a:rPr>
              <a:t> </a:t>
            </a:r>
            <a:r>
              <a:rPr lang="en-US" sz="2000" b="1" strike="noStrike" dirty="0" err="1" smtClean="0">
                <a:solidFill>
                  <a:srgbClr val="000000"/>
                </a:solidFill>
                <a:latin typeface="Calibri"/>
                <a:ea typeface="DejaVu Sans"/>
              </a:rPr>
              <a:t>Индивидуальный</a:t>
            </a:r>
            <a:r>
              <a:rPr lang="en-US" sz="2000" b="1" strike="noStrike" dirty="0" smtClean="0">
                <a:solidFill>
                  <a:srgbClr val="000000"/>
                </a:solidFill>
                <a:latin typeface="Calibri"/>
                <a:ea typeface="DejaVu Sans"/>
              </a:rPr>
              <a:t> </a:t>
            </a:r>
            <a:r>
              <a:rPr lang="en-US" sz="2000" b="1" strike="noStrike" dirty="0" err="1">
                <a:solidFill>
                  <a:srgbClr val="000000"/>
                </a:solidFill>
                <a:latin typeface="Calibri"/>
                <a:ea typeface="DejaVu Sans"/>
              </a:rPr>
              <a:t>план</a:t>
            </a:r>
            <a:r>
              <a:rPr lang="en-US" sz="2000" b="1" strike="noStrike" dirty="0">
                <a:solidFill>
                  <a:srgbClr val="000000"/>
                </a:solidFill>
                <a:latin typeface="Calibri"/>
                <a:ea typeface="DejaVu Sans"/>
              </a:rPr>
              <a:t> </a:t>
            </a:r>
            <a:r>
              <a:rPr lang="en-US" sz="2000" b="1" strike="noStrike" dirty="0" err="1">
                <a:solidFill>
                  <a:srgbClr val="000000"/>
                </a:solidFill>
                <a:latin typeface="Calibri"/>
                <a:ea typeface="DejaVu Sans"/>
              </a:rPr>
              <a:t>работы</a:t>
            </a:r>
            <a:endParaRPr b="1" dirty="0"/>
          </a:p>
          <a:p>
            <a:pPr>
              <a:lnSpc>
                <a:spcPct val="100000"/>
              </a:lnSpc>
              <a:buFont typeface="Arial"/>
              <a:buChar char="•"/>
            </a:pPr>
            <a:r>
              <a:rPr lang="en-US" sz="2000" strike="noStrike" dirty="0" smtClean="0">
                <a:solidFill>
                  <a:srgbClr val="000000"/>
                </a:solidFill>
                <a:latin typeface="Calibri"/>
                <a:ea typeface="DejaVu Sans"/>
              </a:rPr>
              <a:t> </a:t>
            </a:r>
            <a:r>
              <a:rPr lang="en-US" sz="2000" strike="noStrike" dirty="0" err="1" smtClean="0">
                <a:solidFill>
                  <a:srgbClr val="000000"/>
                </a:solidFill>
                <a:latin typeface="Calibri"/>
                <a:ea typeface="DejaVu Sans"/>
              </a:rPr>
              <a:t>Паспорт</a:t>
            </a:r>
            <a:r>
              <a:rPr lang="en-US" sz="2000" strike="noStrike" dirty="0" smtClean="0">
                <a:solidFill>
                  <a:srgbClr val="000000"/>
                </a:solidFill>
                <a:latin typeface="Calibri"/>
                <a:ea typeface="DejaVu Sans"/>
              </a:rPr>
              <a:t> </a:t>
            </a:r>
            <a:r>
              <a:rPr lang="en-US" sz="2000" strike="noStrike" dirty="0">
                <a:solidFill>
                  <a:srgbClr val="000000"/>
                </a:solidFill>
                <a:latin typeface="Calibri"/>
                <a:ea typeface="DejaVu Sans"/>
              </a:rPr>
              <a:t>(</a:t>
            </a:r>
            <a:r>
              <a:rPr lang="en-US" sz="2000" strike="noStrike" dirty="0" err="1">
                <a:solidFill>
                  <a:srgbClr val="000000"/>
                </a:solidFill>
                <a:latin typeface="Calibri"/>
                <a:ea typeface="DejaVu Sans"/>
              </a:rPr>
              <a:t>скан</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страницы</a:t>
            </a:r>
            <a:r>
              <a:rPr lang="en-US" sz="2000" strike="noStrike" dirty="0">
                <a:solidFill>
                  <a:srgbClr val="000000"/>
                </a:solidFill>
                <a:latin typeface="Calibri"/>
                <a:ea typeface="DejaVu Sans"/>
              </a:rPr>
              <a:t> с </a:t>
            </a:r>
            <a:r>
              <a:rPr lang="en-US" sz="2000" strike="noStrike" dirty="0" err="1">
                <a:solidFill>
                  <a:srgbClr val="000000"/>
                </a:solidFill>
                <a:latin typeface="Calibri"/>
                <a:ea typeface="DejaVu Sans"/>
              </a:rPr>
              <a:t>фотографией</a:t>
            </a:r>
            <a:r>
              <a:rPr lang="en-US" sz="2000" strike="noStrike" dirty="0">
                <a:solidFill>
                  <a:srgbClr val="000000"/>
                </a:solidFill>
                <a:latin typeface="Calibri"/>
                <a:ea typeface="DejaVu Sans"/>
              </a:rPr>
              <a:t>)</a:t>
            </a:r>
            <a:endParaRPr dirty="0"/>
          </a:p>
          <a:p>
            <a:pPr>
              <a:lnSpc>
                <a:spcPct val="100000"/>
              </a:lnSpc>
              <a:buFont typeface="Arial"/>
              <a:buChar char="•"/>
            </a:pPr>
            <a:r>
              <a:rPr lang="en-US" sz="2000" strike="noStrike" dirty="0" smtClean="0">
                <a:solidFill>
                  <a:srgbClr val="000000"/>
                </a:solidFill>
                <a:latin typeface="Calibri"/>
                <a:ea typeface="DejaVu Sans"/>
              </a:rPr>
              <a:t> </a:t>
            </a:r>
            <a:r>
              <a:rPr lang="en-US" sz="2000" strike="noStrike" dirty="0" err="1" smtClean="0">
                <a:solidFill>
                  <a:srgbClr val="000000"/>
                </a:solidFill>
                <a:latin typeface="Calibri"/>
                <a:ea typeface="DejaVu Sans"/>
              </a:rPr>
              <a:t>Виза</a:t>
            </a:r>
            <a:r>
              <a:rPr lang="ru-RU" sz="2000" strike="noStrike" dirty="0" smtClean="0">
                <a:solidFill>
                  <a:srgbClr val="000000"/>
                </a:solidFill>
                <a:latin typeface="Calibri"/>
                <a:ea typeface="DejaVu Sans"/>
              </a:rPr>
              <a:t> </a:t>
            </a:r>
            <a:r>
              <a:rPr lang="en-US" sz="2000" strike="noStrike" dirty="0" smtClean="0">
                <a:solidFill>
                  <a:srgbClr val="000000"/>
                </a:solidFill>
                <a:latin typeface="Calibri"/>
                <a:ea typeface="DejaVu Sans"/>
              </a:rPr>
              <a:t> (</a:t>
            </a:r>
            <a:r>
              <a:rPr lang="en-US" sz="2000" strike="noStrike" dirty="0" err="1">
                <a:solidFill>
                  <a:srgbClr val="000000"/>
                </a:solidFill>
                <a:latin typeface="Calibri"/>
                <a:ea typeface="DejaVu Sans"/>
              </a:rPr>
              <a:t>скан</a:t>
            </a:r>
            <a:r>
              <a:rPr lang="en-US" sz="2000" strike="noStrike" dirty="0">
                <a:solidFill>
                  <a:srgbClr val="000000"/>
                </a:solidFill>
                <a:latin typeface="Calibri"/>
                <a:ea typeface="DejaVu Sans"/>
              </a:rPr>
              <a:t>)</a:t>
            </a:r>
            <a:endParaRPr dirty="0"/>
          </a:p>
          <a:p>
            <a:pPr>
              <a:lnSpc>
                <a:spcPct val="100000"/>
              </a:lnSpc>
              <a:buFont typeface="Arial"/>
              <a:buChar char="•"/>
            </a:pPr>
            <a:r>
              <a:rPr lang="en-US" sz="2000" strike="noStrike" dirty="0" smtClean="0">
                <a:solidFill>
                  <a:srgbClr val="000000"/>
                </a:solidFill>
                <a:latin typeface="Calibri"/>
                <a:ea typeface="DejaVu Sans"/>
              </a:rPr>
              <a:t> </a:t>
            </a:r>
            <a:r>
              <a:rPr lang="en-US" sz="2000" strike="noStrike" dirty="0" err="1" smtClean="0">
                <a:solidFill>
                  <a:srgbClr val="000000"/>
                </a:solidFill>
                <a:latin typeface="Calibri"/>
                <a:ea typeface="DejaVu Sans"/>
              </a:rPr>
              <a:t>Миграционная</a:t>
            </a:r>
            <a:r>
              <a:rPr lang="en-US" sz="2000" strike="noStrike" dirty="0" smtClean="0">
                <a:solidFill>
                  <a:srgbClr val="000000"/>
                </a:solidFill>
                <a:latin typeface="Calibri"/>
                <a:ea typeface="DejaVu Sans"/>
              </a:rPr>
              <a:t> </a:t>
            </a:r>
            <a:r>
              <a:rPr lang="en-US" sz="2000" strike="noStrike" dirty="0" err="1">
                <a:solidFill>
                  <a:srgbClr val="000000"/>
                </a:solidFill>
                <a:latin typeface="Calibri"/>
                <a:ea typeface="DejaVu Sans"/>
              </a:rPr>
              <a:t>карта</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скан</a:t>
            </a:r>
            <a:r>
              <a:rPr lang="en-US" sz="2000" strike="noStrike" dirty="0">
                <a:solidFill>
                  <a:srgbClr val="000000"/>
                </a:solidFill>
                <a:latin typeface="Calibri"/>
                <a:ea typeface="DejaVu Sans"/>
              </a:rPr>
              <a:t>)</a:t>
            </a:r>
            <a:endParaRPr dirty="0"/>
          </a:p>
          <a:p>
            <a:pPr>
              <a:lnSpc>
                <a:spcPct val="100000"/>
              </a:lnSpc>
              <a:buFont typeface="Arial"/>
              <a:buChar char="•"/>
            </a:pPr>
            <a:r>
              <a:rPr lang="en-US" sz="2000" strike="noStrike" dirty="0" smtClean="0">
                <a:solidFill>
                  <a:srgbClr val="000000"/>
                </a:solidFill>
                <a:latin typeface="Calibri"/>
                <a:ea typeface="DejaVu Sans"/>
              </a:rPr>
              <a:t> </a:t>
            </a:r>
            <a:r>
              <a:rPr lang="en-US" sz="2000" strike="noStrike" dirty="0" err="1" smtClean="0">
                <a:solidFill>
                  <a:srgbClr val="000000"/>
                </a:solidFill>
                <a:latin typeface="Calibri"/>
                <a:ea typeface="DejaVu Sans"/>
              </a:rPr>
              <a:t>Регистрация</a:t>
            </a:r>
            <a:r>
              <a:rPr lang="en-US" sz="2000" strike="noStrike" dirty="0" smtClean="0">
                <a:solidFill>
                  <a:srgbClr val="000000"/>
                </a:solidFill>
                <a:latin typeface="Calibri"/>
                <a:ea typeface="DejaVu Sans"/>
              </a:rPr>
              <a:t> </a:t>
            </a:r>
            <a:r>
              <a:rPr lang="en-US" sz="2000" strike="noStrike" dirty="0">
                <a:solidFill>
                  <a:srgbClr val="000000"/>
                </a:solidFill>
                <a:latin typeface="Calibri"/>
                <a:ea typeface="DejaVu Sans"/>
              </a:rPr>
              <a:t>(</a:t>
            </a:r>
            <a:r>
              <a:rPr lang="en-US" sz="2000" strike="noStrike" dirty="0" err="1">
                <a:solidFill>
                  <a:srgbClr val="000000"/>
                </a:solidFill>
                <a:latin typeface="Calibri"/>
                <a:ea typeface="DejaVu Sans"/>
              </a:rPr>
              <a:t>скан</a:t>
            </a:r>
            <a:r>
              <a:rPr lang="en-US" sz="2000" strike="noStrike" dirty="0">
                <a:solidFill>
                  <a:srgbClr val="000000"/>
                </a:solidFill>
                <a:latin typeface="Calibri"/>
                <a:ea typeface="DejaVu Sans"/>
              </a:rPr>
              <a:t>)</a:t>
            </a:r>
            <a:endParaRPr dirty="0"/>
          </a:p>
          <a:p>
            <a:pPr>
              <a:lnSpc>
                <a:spcPct val="100000"/>
              </a:lnSpc>
              <a:buFont typeface="Arial"/>
              <a:buChar char="•"/>
            </a:pPr>
            <a:r>
              <a:rPr lang="en-US" sz="2000" strike="noStrike" dirty="0" smtClean="0">
                <a:solidFill>
                  <a:srgbClr val="000000"/>
                </a:solidFill>
                <a:latin typeface="Calibri"/>
                <a:ea typeface="DejaVu Sans"/>
              </a:rPr>
              <a:t> СНИЛС </a:t>
            </a:r>
            <a:r>
              <a:rPr lang="en-US" sz="2000" strike="noStrike" dirty="0">
                <a:solidFill>
                  <a:srgbClr val="000000"/>
                </a:solidFill>
                <a:latin typeface="Calibri"/>
                <a:ea typeface="DejaVu Sans"/>
              </a:rPr>
              <a:t>(</a:t>
            </a:r>
            <a:r>
              <a:rPr lang="en-US" sz="2000" strike="noStrike" dirty="0" err="1">
                <a:solidFill>
                  <a:srgbClr val="000000"/>
                </a:solidFill>
                <a:latin typeface="Calibri"/>
                <a:ea typeface="DejaVu Sans"/>
              </a:rPr>
              <a:t>скан</a:t>
            </a:r>
            <a:r>
              <a:rPr lang="en-US" sz="2000" strike="noStrike" dirty="0">
                <a:solidFill>
                  <a:srgbClr val="000000"/>
                </a:solidFill>
                <a:latin typeface="Calibri"/>
                <a:ea typeface="DejaVu Sans"/>
              </a:rPr>
              <a:t>)</a:t>
            </a:r>
            <a:endParaRPr dirty="0"/>
          </a:p>
          <a:p>
            <a:pPr>
              <a:lnSpc>
                <a:spcPct val="100000"/>
              </a:lnSpc>
            </a:pPr>
            <a:endParaRPr dirty="0"/>
          </a:p>
          <a:p>
            <a:pPr>
              <a:lnSpc>
                <a:spcPct val="100000"/>
              </a:lnSpc>
            </a:pPr>
            <a:r>
              <a:rPr lang="en-US" sz="2000" strike="noStrike" dirty="0">
                <a:solidFill>
                  <a:srgbClr val="000000"/>
                </a:solidFill>
                <a:latin typeface="Calibri"/>
                <a:ea typeface="DejaVu Sans"/>
              </a:rPr>
              <a:t>К </a:t>
            </a:r>
            <a:r>
              <a:rPr lang="en-US" sz="2000" strike="noStrike" dirty="0" err="1">
                <a:solidFill>
                  <a:srgbClr val="000000"/>
                </a:solidFill>
                <a:latin typeface="Calibri"/>
                <a:ea typeface="DejaVu Sans"/>
              </a:rPr>
              <a:t>электронной</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карточке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договора</a:t>
            </a:r>
            <a:r>
              <a:rPr lang="en-US" sz="2000" strike="noStrike" dirty="0">
                <a:solidFill>
                  <a:srgbClr val="000000"/>
                </a:solidFill>
                <a:latin typeface="Calibri"/>
                <a:ea typeface="DejaVu Sans"/>
              </a:rPr>
              <a:t> (в </a:t>
            </a:r>
            <a:r>
              <a:rPr lang="en-US" sz="2000" strike="noStrike" dirty="0" err="1">
                <a:solidFill>
                  <a:srgbClr val="000000"/>
                </a:solidFill>
                <a:latin typeface="Calibri"/>
                <a:ea typeface="DejaVu Sans"/>
              </a:rPr>
              <a:t>иностранной</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валюте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необходимо</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прикрепить</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следующие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документов</a:t>
            </a:r>
            <a:r>
              <a:rPr lang="en-US" sz="2000" strike="noStrike" dirty="0">
                <a:solidFill>
                  <a:srgbClr val="000000"/>
                </a:solidFill>
                <a:latin typeface="Calibri"/>
                <a:ea typeface="DejaVu Sans"/>
              </a:rPr>
              <a:t>:</a:t>
            </a:r>
            <a:endParaRPr dirty="0"/>
          </a:p>
          <a:p>
            <a:pPr>
              <a:lnSpc>
                <a:spcPct val="100000"/>
              </a:lnSpc>
              <a:buFont typeface="Arial"/>
              <a:buChar char="•"/>
            </a:pPr>
            <a:r>
              <a:rPr lang="en-US" sz="2000" strike="noStrike" dirty="0" smtClean="0">
                <a:solidFill>
                  <a:srgbClr val="000000"/>
                </a:solidFill>
                <a:latin typeface="Calibri"/>
                <a:ea typeface="DejaVu Sans"/>
              </a:rPr>
              <a:t> </a:t>
            </a:r>
            <a:r>
              <a:rPr lang="en-US" sz="2000" b="1" strike="noStrike" dirty="0" err="1" smtClean="0">
                <a:solidFill>
                  <a:srgbClr val="000000"/>
                </a:solidFill>
                <a:latin typeface="Calibri"/>
                <a:ea typeface="DejaVu Sans"/>
              </a:rPr>
              <a:t>Индивидуальный</a:t>
            </a:r>
            <a:r>
              <a:rPr lang="en-US" sz="2000" b="1" strike="noStrike" dirty="0" smtClean="0">
                <a:solidFill>
                  <a:srgbClr val="000000"/>
                </a:solidFill>
                <a:latin typeface="Calibri"/>
                <a:ea typeface="DejaVu Sans"/>
              </a:rPr>
              <a:t> </a:t>
            </a:r>
            <a:r>
              <a:rPr lang="en-US" sz="2000" b="1" strike="noStrike" dirty="0" err="1">
                <a:solidFill>
                  <a:srgbClr val="000000"/>
                </a:solidFill>
                <a:latin typeface="Calibri"/>
                <a:ea typeface="DejaVu Sans"/>
              </a:rPr>
              <a:t>план</a:t>
            </a:r>
            <a:r>
              <a:rPr lang="en-US" sz="2000" b="1" strike="noStrike" dirty="0">
                <a:solidFill>
                  <a:srgbClr val="000000"/>
                </a:solidFill>
                <a:latin typeface="Calibri"/>
                <a:ea typeface="DejaVu Sans"/>
              </a:rPr>
              <a:t> </a:t>
            </a:r>
            <a:r>
              <a:rPr lang="en-US" sz="2000" b="1" strike="noStrike" dirty="0" err="1">
                <a:solidFill>
                  <a:srgbClr val="000000"/>
                </a:solidFill>
                <a:latin typeface="Calibri"/>
                <a:ea typeface="DejaVu Sans"/>
              </a:rPr>
              <a:t>работы</a:t>
            </a:r>
            <a:endParaRPr b="1"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Рисунок 3"/>
          <p:cNvPicPr/>
          <p:nvPr/>
        </p:nvPicPr>
        <p:blipFill>
          <a:blip r:embed="rId2"/>
          <a:stretch/>
        </p:blipFill>
        <p:spPr>
          <a:xfrm>
            <a:off x="0" y="0"/>
            <a:ext cx="9142920" cy="6856920"/>
          </a:xfrm>
          <a:prstGeom prst="rect">
            <a:avLst/>
          </a:prstGeom>
          <a:ln>
            <a:noFill/>
          </a:ln>
        </p:spPr>
      </p:pic>
      <p:sp>
        <p:nvSpPr>
          <p:cNvPr id="96"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97" name="CustomShape 2"/>
          <p:cNvSpPr/>
          <p:nvPr/>
        </p:nvSpPr>
        <p:spPr>
          <a:xfrm>
            <a:off x="899640" y="1235160"/>
            <a:ext cx="7487640" cy="371808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000" b="1" strike="noStrike" dirty="0">
                <a:solidFill>
                  <a:srgbClr val="404040"/>
                </a:solidFill>
                <a:latin typeface="Calibri"/>
                <a:ea typeface="DejaVu Sans"/>
              </a:rPr>
              <a:t>ИПК «</a:t>
            </a:r>
            <a:r>
              <a:rPr lang="en-US" sz="2000" b="1" strike="noStrike" dirty="0" err="1">
                <a:solidFill>
                  <a:srgbClr val="404040"/>
                </a:solidFill>
                <a:latin typeface="Calibri"/>
                <a:ea typeface="DejaVu Sans"/>
              </a:rPr>
              <a:t>Управление</a:t>
            </a:r>
            <a:r>
              <a:rPr lang="en-US" sz="2000" b="1" strike="noStrike" dirty="0">
                <a:solidFill>
                  <a:srgbClr val="404040"/>
                </a:solidFill>
                <a:latin typeface="Calibri"/>
                <a:ea typeface="DejaVu Sans"/>
              </a:rPr>
              <a:t> </a:t>
            </a:r>
            <a:r>
              <a:rPr lang="en-US" sz="2000" b="1" strike="noStrike" dirty="0" err="1">
                <a:solidFill>
                  <a:srgbClr val="404040"/>
                </a:solidFill>
                <a:latin typeface="Calibri"/>
                <a:ea typeface="DejaVu Sans"/>
              </a:rPr>
              <a:t>личными</a:t>
            </a:r>
            <a:r>
              <a:rPr lang="en-US" sz="2000" b="1" strike="noStrike" dirty="0">
                <a:solidFill>
                  <a:srgbClr val="404040"/>
                </a:solidFill>
                <a:latin typeface="Calibri"/>
                <a:ea typeface="DejaVu Sans"/>
              </a:rPr>
              <a:t> </a:t>
            </a:r>
            <a:r>
              <a:rPr lang="en-US" sz="2000" b="1" strike="noStrike" dirty="0" err="1">
                <a:solidFill>
                  <a:srgbClr val="404040"/>
                </a:solidFill>
                <a:latin typeface="Calibri"/>
                <a:ea typeface="DejaVu Sans"/>
              </a:rPr>
              <a:t>данными</a:t>
            </a:r>
            <a:r>
              <a:rPr lang="en-US" sz="2000" b="1" strike="noStrike" dirty="0">
                <a:solidFill>
                  <a:srgbClr val="404040"/>
                </a:solidFill>
                <a:latin typeface="Calibri"/>
                <a:ea typeface="DejaVu Sans"/>
              </a:rPr>
              <a:t>»</a:t>
            </a:r>
            <a:endParaRPr dirty="0"/>
          </a:p>
          <a:p>
            <a:pPr>
              <a:lnSpc>
                <a:spcPct val="100000"/>
              </a:lnSpc>
            </a:pPr>
            <a:endParaRPr dirty="0"/>
          </a:p>
          <a:p>
            <a:pPr>
              <a:lnSpc>
                <a:spcPct val="100000"/>
              </a:lnSpc>
            </a:pPr>
            <a:r>
              <a:rPr lang="en-US" sz="2000" strike="noStrike" dirty="0" err="1">
                <a:solidFill>
                  <a:srgbClr val="404040"/>
                </a:solidFill>
                <a:latin typeface="Calibri"/>
                <a:ea typeface="DejaVu Sans"/>
              </a:rPr>
              <a:t>Личные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данные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сторонних</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физ.лиц</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вносятся</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через</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модуль</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Управление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личными</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данными</a:t>
            </a:r>
            <a:r>
              <a:rPr lang="en-US" sz="2000" strike="noStrike" dirty="0">
                <a:solidFill>
                  <a:srgbClr val="404040"/>
                </a:solidFill>
                <a:latin typeface="Calibri"/>
                <a:ea typeface="DejaVu Sans"/>
              </a:rPr>
              <a:t>» в ИПК СОУД.</a:t>
            </a:r>
            <a:endParaRPr dirty="0"/>
          </a:p>
          <a:p>
            <a:pPr>
              <a:lnSpc>
                <a:spcPct val="100000"/>
              </a:lnSpc>
            </a:pPr>
            <a:endParaRPr dirty="0"/>
          </a:p>
          <a:p>
            <a:pPr>
              <a:lnSpc>
                <a:spcPct val="100000"/>
              </a:lnSpc>
            </a:pPr>
            <a:r>
              <a:rPr lang="en-US" sz="2000" strike="noStrike" dirty="0" err="1">
                <a:solidFill>
                  <a:srgbClr val="404040"/>
                </a:solidFill>
                <a:latin typeface="Calibri"/>
                <a:ea typeface="DejaVu Sans"/>
              </a:rPr>
              <a:t>Ответственными</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за</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внесение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данных</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являются</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уполномоченные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сотрудники</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управлений</a:t>
            </a:r>
            <a:r>
              <a:rPr lang="en-US" sz="2000" strike="noStrike" dirty="0">
                <a:solidFill>
                  <a:srgbClr val="404040"/>
                </a:solidFill>
                <a:latin typeface="Calibri"/>
                <a:ea typeface="DejaVu Sans"/>
              </a:rPr>
              <a:t>/</a:t>
            </a:r>
            <a:r>
              <a:rPr lang="en-US" sz="2000" strike="noStrike" dirty="0" err="1">
                <a:solidFill>
                  <a:srgbClr val="404040"/>
                </a:solidFill>
                <a:latin typeface="Calibri"/>
                <a:ea typeface="DejaVu Sans"/>
              </a:rPr>
              <a:t>подразделений</a:t>
            </a:r>
            <a:r>
              <a:rPr lang="en-US" sz="2000" strike="noStrike" dirty="0">
                <a:solidFill>
                  <a:srgbClr val="404040"/>
                </a:solidFill>
                <a:latin typeface="Calibri"/>
                <a:ea typeface="DejaVu Sans"/>
              </a:rPr>
              <a:t>.</a:t>
            </a:r>
            <a:endParaRPr dirty="0"/>
          </a:p>
          <a:p>
            <a:pPr>
              <a:lnSpc>
                <a:spcPct val="100000"/>
              </a:lnSpc>
            </a:pPr>
            <a:endParaRPr dirty="0"/>
          </a:p>
          <a:p>
            <a:pPr>
              <a:lnSpc>
                <a:spcPct val="100000"/>
              </a:lnSpc>
            </a:pPr>
            <a:r>
              <a:rPr lang="en-US" sz="2000" strike="noStrike" dirty="0" err="1">
                <a:solidFill>
                  <a:srgbClr val="404040"/>
                </a:solidFill>
                <a:latin typeface="Calibri"/>
                <a:ea typeface="DejaVu Sans"/>
              </a:rPr>
              <a:t>Доступ</a:t>
            </a:r>
            <a:r>
              <a:rPr lang="en-US" sz="2000" strike="noStrike" dirty="0">
                <a:solidFill>
                  <a:srgbClr val="404040"/>
                </a:solidFill>
                <a:latin typeface="Calibri"/>
                <a:ea typeface="DejaVu Sans"/>
              </a:rPr>
              <a:t> к </a:t>
            </a:r>
            <a:r>
              <a:rPr lang="en-US" sz="2000" strike="noStrike" dirty="0" err="1">
                <a:solidFill>
                  <a:srgbClr val="404040"/>
                </a:solidFill>
                <a:latin typeface="Calibri"/>
                <a:ea typeface="DejaVu Sans"/>
              </a:rPr>
              <a:t>модулю</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осуществляется</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по</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служебной</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записке</a:t>
            </a:r>
            <a:r>
              <a:rPr lang="en-US" sz="2000" strike="noStrike" dirty="0">
                <a:solidFill>
                  <a:srgbClr val="404040"/>
                </a:solidFill>
                <a:latin typeface="Calibri"/>
                <a:ea typeface="DejaVu Sans"/>
              </a:rPr>
              <a:t>.</a:t>
            </a:r>
            <a:endParaRPr dirty="0"/>
          </a:p>
          <a:p>
            <a:pPr>
              <a:lnSpc>
                <a:spcPct val="100000"/>
              </a:lnSpc>
            </a:pPr>
            <a:endParaRPr dirty="0"/>
          </a:p>
          <a:p>
            <a:pPr>
              <a:lnSpc>
                <a:spcPct val="100000"/>
              </a:lnSpc>
            </a:pPr>
            <a:r>
              <a:rPr lang="en-US" sz="2000" b="1" strike="noStrike" dirty="0" err="1" smtClean="0">
                <a:solidFill>
                  <a:srgbClr val="404040"/>
                </a:solidFill>
                <a:latin typeface="Calibri"/>
                <a:ea typeface="DejaVu Sans"/>
              </a:rPr>
              <a:t>Инструкция</a:t>
            </a:r>
            <a:r>
              <a:rPr lang="en-US" sz="2000" b="1" dirty="0" smtClean="0">
                <a:solidFill>
                  <a:srgbClr val="404040"/>
                </a:solidFill>
                <a:latin typeface="Calibri"/>
                <a:ea typeface="DejaVu Sans"/>
              </a:rPr>
              <a:t>:</a:t>
            </a:r>
            <a:r>
              <a:rPr lang="en-US" sz="2000" dirty="0" smtClean="0">
                <a:solidFill>
                  <a:srgbClr val="404040"/>
                </a:solidFill>
                <a:latin typeface="Calibri"/>
                <a:ea typeface="DejaVu Sans"/>
              </a:rPr>
              <a:t> </a:t>
            </a:r>
            <a:r>
              <a:rPr lang="en-US" sz="2000" strike="noStrike" dirty="0" smtClean="0">
                <a:solidFill>
                  <a:srgbClr val="404040"/>
                </a:solidFill>
                <a:latin typeface="Calibri"/>
                <a:ea typeface="DejaVu Sans"/>
              </a:rPr>
              <a:t> </a:t>
            </a:r>
            <a:r>
              <a:rPr lang="en-US" sz="2000" strike="noStrike" dirty="0" err="1" smtClean="0">
                <a:solidFill>
                  <a:srgbClr val="404040"/>
                </a:solidFill>
                <a:latin typeface="Calibri"/>
                <a:ea typeface="DejaVu Sans"/>
              </a:rPr>
              <a:t>Личн</a:t>
            </a:r>
            <a:r>
              <a:rPr lang="ru-RU" sz="2000" strike="noStrike" dirty="0" err="1" smtClean="0">
                <a:solidFill>
                  <a:srgbClr val="404040"/>
                </a:solidFill>
                <a:latin typeface="Calibri"/>
                <a:ea typeface="DejaVu Sans"/>
              </a:rPr>
              <a:t>ый</a:t>
            </a:r>
            <a:r>
              <a:rPr lang="en-US" sz="2000" strike="noStrike" dirty="0" smtClean="0">
                <a:solidFill>
                  <a:srgbClr val="404040"/>
                </a:solidFill>
                <a:latin typeface="Calibri"/>
                <a:ea typeface="DejaVu Sans"/>
              </a:rPr>
              <a:t> </a:t>
            </a:r>
            <a:r>
              <a:rPr lang="en-US" sz="2000" strike="noStrike" dirty="0" err="1" smtClean="0">
                <a:solidFill>
                  <a:srgbClr val="404040"/>
                </a:solidFill>
                <a:latin typeface="Calibri"/>
                <a:ea typeface="DejaVu Sans"/>
              </a:rPr>
              <a:t>кабинет</a:t>
            </a:r>
            <a:r>
              <a:rPr lang="en-US" sz="2000" strike="noStrike" dirty="0" smtClean="0">
                <a:solidFill>
                  <a:srgbClr val="404040"/>
                </a:solidFill>
                <a:latin typeface="Calibri"/>
                <a:ea typeface="DejaVu Sans"/>
              </a:rPr>
              <a:t> </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Программные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комплексы</a:t>
            </a:r>
            <a:r>
              <a:rPr lang="en-US" sz="2000" strike="noStrike" dirty="0">
                <a:solidFill>
                  <a:srgbClr val="404040"/>
                </a:solidFill>
                <a:latin typeface="Calibri"/>
                <a:ea typeface="DejaVu Sans"/>
              </a:rPr>
              <a:t> → </a:t>
            </a:r>
            <a:r>
              <a:rPr lang="en-US" sz="2000" strike="noStrike" dirty="0" err="1">
                <a:solidFill>
                  <a:srgbClr val="404040"/>
                </a:solidFill>
                <a:latin typeface="Calibri"/>
                <a:ea typeface="DejaVu Sans"/>
              </a:rPr>
              <a:t>Раздел</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Договора</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на</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выполнение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работ</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оказание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услуг</a:t>
            </a:r>
            <a:r>
              <a:rPr lang="en-US" sz="2000" strike="noStrike" dirty="0">
                <a:solidFill>
                  <a:srgbClr val="404040"/>
                </a:solidFill>
                <a:latin typeface="Calibri"/>
                <a:ea typeface="DejaVu Sans"/>
              </a:rPr>
              <a:t>) с </a:t>
            </a:r>
            <a:r>
              <a:rPr lang="en-US" sz="2000" strike="noStrike" dirty="0" err="1">
                <a:solidFill>
                  <a:srgbClr val="404040"/>
                </a:solidFill>
                <a:latin typeface="Calibri"/>
                <a:ea typeface="DejaVu Sans"/>
              </a:rPr>
              <a:t>физ.лицами</a:t>
            </a:r>
            <a:r>
              <a:rPr lang="en-US" sz="2000" strike="noStrike" dirty="0">
                <a:solidFill>
                  <a:srgbClr val="404040"/>
                </a:solidFill>
                <a:latin typeface="Calibri"/>
                <a:ea typeface="DejaVu Sans"/>
              </a:rPr>
              <a:t>”</a:t>
            </a:r>
            <a:endParaRPr dirty="0"/>
          </a:p>
          <a:p>
            <a:pPr>
              <a:lnSpc>
                <a:spcPct val="100000"/>
              </a:lnSpc>
            </a:pPr>
            <a:endParaRPr dirty="0"/>
          </a:p>
          <a:p>
            <a:pPr>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Рисунок 3"/>
          <p:cNvPicPr/>
          <p:nvPr/>
        </p:nvPicPr>
        <p:blipFill>
          <a:blip r:embed="rId2"/>
          <a:stretch/>
        </p:blipFill>
        <p:spPr>
          <a:xfrm>
            <a:off x="0" y="0"/>
            <a:ext cx="9142920" cy="6856920"/>
          </a:xfrm>
          <a:prstGeom prst="rect">
            <a:avLst/>
          </a:prstGeom>
          <a:ln>
            <a:noFill/>
          </a:ln>
        </p:spPr>
      </p:pic>
      <p:pic>
        <p:nvPicPr>
          <p:cNvPr id="99" name="Рисунок 98"/>
          <p:cNvPicPr/>
          <p:nvPr/>
        </p:nvPicPr>
        <p:blipFill>
          <a:blip r:embed="rId3"/>
          <a:stretch/>
        </p:blipFill>
        <p:spPr>
          <a:xfrm>
            <a:off x="1215720" y="1280160"/>
            <a:ext cx="6922080" cy="5122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Рисунок 3"/>
          <p:cNvPicPr/>
          <p:nvPr/>
        </p:nvPicPr>
        <p:blipFill>
          <a:blip r:embed="rId2"/>
          <a:stretch/>
        </p:blipFill>
        <p:spPr>
          <a:xfrm>
            <a:off x="0" y="0"/>
            <a:ext cx="9142920" cy="6856920"/>
          </a:xfrm>
          <a:prstGeom prst="rect">
            <a:avLst/>
          </a:prstGeom>
          <a:ln>
            <a:noFill/>
          </a:ln>
        </p:spPr>
      </p:pic>
      <p:pic>
        <p:nvPicPr>
          <p:cNvPr id="101" name="Рисунок 100"/>
          <p:cNvPicPr/>
          <p:nvPr/>
        </p:nvPicPr>
        <p:blipFill>
          <a:blip r:embed="rId3"/>
          <a:stretch/>
        </p:blipFill>
        <p:spPr>
          <a:xfrm>
            <a:off x="1280160" y="1413000"/>
            <a:ext cx="6857640" cy="4713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Рисунок 3"/>
          <p:cNvPicPr/>
          <p:nvPr/>
        </p:nvPicPr>
        <p:blipFill>
          <a:blip r:embed="rId2"/>
          <a:stretch/>
        </p:blipFill>
        <p:spPr>
          <a:xfrm>
            <a:off x="0" y="0"/>
            <a:ext cx="9142920" cy="6856920"/>
          </a:xfrm>
          <a:prstGeom prst="rect">
            <a:avLst/>
          </a:prstGeom>
          <a:ln>
            <a:noFill/>
          </a:ln>
        </p:spPr>
      </p:pic>
      <p:pic>
        <p:nvPicPr>
          <p:cNvPr id="103" name="Рисунок 102"/>
          <p:cNvPicPr/>
          <p:nvPr/>
        </p:nvPicPr>
        <p:blipFill>
          <a:blip r:embed="rId3"/>
          <a:stretch/>
        </p:blipFill>
        <p:spPr>
          <a:xfrm>
            <a:off x="757080" y="1249200"/>
            <a:ext cx="7683120" cy="5054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Рисунок 3"/>
          <p:cNvPicPr/>
          <p:nvPr/>
        </p:nvPicPr>
        <p:blipFill>
          <a:blip r:embed="rId2"/>
          <a:stretch/>
        </p:blipFill>
        <p:spPr>
          <a:xfrm>
            <a:off x="0" y="0"/>
            <a:ext cx="9142920" cy="6856920"/>
          </a:xfrm>
          <a:prstGeom prst="rect">
            <a:avLst/>
          </a:prstGeom>
          <a:ln>
            <a:noFill/>
          </a:ln>
        </p:spPr>
      </p:pic>
      <p:sp>
        <p:nvSpPr>
          <p:cNvPr id="105"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106" name="CustomShape 2"/>
          <p:cNvSpPr/>
          <p:nvPr/>
        </p:nvSpPr>
        <p:spPr>
          <a:xfrm>
            <a:off x="899640" y="1235160"/>
            <a:ext cx="7487640" cy="429732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000" b="1" strike="noStrike" dirty="0" err="1">
                <a:solidFill>
                  <a:srgbClr val="404040"/>
                </a:solidFill>
                <a:latin typeface="Calibri"/>
                <a:ea typeface="DejaVu Sans"/>
              </a:rPr>
              <a:t>Согласование</a:t>
            </a:r>
            <a:r>
              <a:rPr lang="en-US" sz="2000" b="1" strike="noStrike" dirty="0">
                <a:solidFill>
                  <a:srgbClr val="404040"/>
                </a:solidFill>
                <a:latin typeface="Calibri"/>
                <a:ea typeface="DejaVu Sans"/>
              </a:rPr>
              <a:t> </a:t>
            </a:r>
            <a:r>
              <a:rPr lang="en-US" sz="2000" b="1" strike="noStrike" dirty="0" err="1">
                <a:solidFill>
                  <a:srgbClr val="404040"/>
                </a:solidFill>
                <a:latin typeface="Calibri"/>
                <a:ea typeface="DejaVu Sans"/>
              </a:rPr>
              <a:t>договора</a:t>
            </a:r>
            <a:endParaRPr dirty="0"/>
          </a:p>
          <a:p>
            <a:pPr>
              <a:lnSpc>
                <a:spcPct val="100000"/>
              </a:lnSpc>
            </a:pPr>
            <a:endParaRPr dirty="0"/>
          </a:p>
          <a:p>
            <a:pPr>
              <a:lnSpc>
                <a:spcPct val="100000"/>
              </a:lnSpc>
            </a:pPr>
            <a:r>
              <a:rPr lang="en-US" sz="2000" strike="noStrike" dirty="0" err="1">
                <a:solidFill>
                  <a:srgbClr val="404040"/>
                </a:solidFill>
                <a:latin typeface="Calibri"/>
                <a:ea typeface="DejaVu Sans"/>
              </a:rPr>
              <a:t>Если</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проект</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договора</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отклонен</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необходимо</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внести</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исправления</a:t>
            </a:r>
            <a:r>
              <a:rPr lang="en-US" sz="2000" strike="noStrike" dirty="0">
                <a:solidFill>
                  <a:srgbClr val="404040"/>
                </a:solidFill>
                <a:latin typeface="Calibri"/>
                <a:ea typeface="DejaVu Sans"/>
              </a:rPr>
              <a:t> и </a:t>
            </a:r>
            <a:r>
              <a:rPr lang="en-US" sz="2000" strike="noStrike" dirty="0" err="1">
                <a:solidFill>
                  <a:srgbClr val="404040"/>
                </a:solidFill>
                <a:latin typeface="Calibri"/>
                <a:ea typeface="DejaVu Sans"/>
              </a:rPr>
              <a:t>отправить</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заново</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на</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согласование</a:t>
            </a:r>
            <a:r>
              <a:rPr lang="en-US" sz="2000" strike="noStrike" dirty="0">
                <a:solidFill>
                  <a:srgbClr val="404040"/>
                </a:solidFill>
                <a:latin typeface="Calibri"/>
                <a:ea typeface="DejaVu Sans"/>
              </a:rPr>
              <a:t>. </a:t>
            </a:r>
            <a:endParaRPr dirty="0"/>
          </a:p>
          <a:p>
            <a:pPr>
              <a:lnSpc>
                <a:spcPct val="100000"/>
              </a:lnSpc>
            </a:pPr>
            <a:r>
              <a:rPr lang="en-US" sz="2000" strike="noStrike" dirty="0" err="1">
                <a:solidFill>
                  <a:srgbClr val="404040"/>
                </a:solidFill>
                <a:latin typeface="Calibri"/>
                <a:ea typeface="DejaVu Sans"/>
              </a:rPr>
              <a:t>Повторное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согласование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начинается</a:t>
            </a:r>
            <a:r>
              <a:rPr lang="en-US" sz="2000" strike="noStrike" dirty="0">
                <a:solidFill>
                  <a:srgbClr val="404040"/>
                </a:solidFill>
                <a:latin typeface="Calibri"/>
                <a:ea typeface="DejaVu Sans"/>
              </a:rPr>
              <a:t> с </a:t>
            </a:r>
            <a:r>
              <a:rPr lang="en-US" sz="2000" strike="noStrike" dirty="0" err="1">
                <a:solidFill>
                  <a:srgbClr val="404040"/>
                </a:solidFill>
                <a:latin typeface="Calibri"/>
                <a:ea typeface="DejaVu Sans"/>
              </a:rPr>
              <a:t>первого</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согласующего</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лица</a:t>
            </a:r>
            <a:r>
              <a:rPr lang="en-US" sz="2000" strike="noStrike" dirty="0">
                <a:solidFill>
                  <a:srgbClr val="404040"/>
                </a:solidFill>
                <a:latin typeface="Calibri"/>
                <a:ea typeface="DejaVu Sans"/>
              </a:rPr>
              <a:t>.</a:t>
            </a:r>
            <a:endParaRPr dirty="0"/>
          </a:p>
          <a:p>
            <a:pPr>
              <a:lnSpc>
                <a:spcPct val="100000"/>
              </a:lnSpc>
            </a:pPr>
            <a:endParaRPr dirty="0"/>
          </a:p>
          <a:p>
            <a:pPr>
              <a:lnSpc>
                <a:spcPct val="100000"/>
              </a:lnSpc>
            </a:pPr>
            <a:r>
              <a:rPr lang="en-US" sz="2000" strike="noStrike" dirty="0" err="1">
                <a:solidFill>
                  <a:srgbClr val="404040"/>
                </a:solidFill>
                <a:latin typeface="Calibri"/>
                <a:ea typeface="DejaVu Sans"/>
              </a:rPr>
              <a:t>Согласующие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лица</a:t>
            </a:r>
            <a:r>
              <a:rPr lang="en-US" sz="2000" strike="noStrike" dirty="0">
                <a:solidFill>
                  <a:srgbClr val="404040"/>
                </a:solidFill>
                <a:latin typeface="Calibri"/>
                <a:ea typeface="DejaVu Sans"/>
              </a:rPr>
              <a:t>:</a:t>
            </a:r>
            <a:endParaRPr dirty="0"/>
          </a:p>
          <a:p>
            <a:pPr>
              <a:lnSpc>
                <a:spcPct val="100000"/>
              </a:lnSpc>
              <a:buFont typeface="Arial"/>
              <a:buChar char="•"/>
            </a:pPr>
            <a:r>
              <a:rPr lang="ru-RU" sz="2000" strike="noStrike" dirty="0" smtClean="0">
                <a:solidFill>
                  <a:srgbClr val="404040"/>
                </a:solidFill>
                <a:latin typeface="Calibri"/>
                <a:ea typeface="DejaVu Sans"/>
              </a:rPr>
              <a:t> </a:t>
            </a:r>
            <a:r>
              <a:rPr lang="en-US" sz="2000" strike="noStrike" dirty="0" err="1" smtClean="0">
                <a:solidFill>
                  <a:srgbClr val="404040"/>
                </a:solidFill>
                <a:latin typeface="Calibri"/>
                <a:ea typeface="DejaVu Sans"/>
              </a:rPr>
              <a:t>Руководитель</a:t>
            </a:r>
            <a:r>
              <a:rPr lang="en-US" sz="2000" strike="noStrike" dirty="0" smtClean="0">
                <a:solidFill>
                  <a:srgbClr val="404040"/>
                </a:solidFill>
                <a:latin typeface="Calibri"/>
                <a:ea typeface="DejaVu Sans"/>
              </a:rPr>
              <a:t> </a:t>
            </a:r>
            <a:r>
              <a:rPr lang="en-US" sz="2000" strike="noStrike" dirty="0" err="1">
                <a:solidFill>
                  <a:srgbClr val="404040"/>
                </a:solidFill>
                <a:latin typeface="Calibri"/>
                <a:ea typeface="DejaVu Sans"/>
              </a:rPr>
              <a:t>структурного</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подразделения</a:t>
            </a:r>
            <a:endParaRPr dirty="0"/>
          </a:p>
          <a:p>
            <a:pPr>
              <a:lnSpc>
                <a:spcPct val="100000"/>
              </a:lnSpc>
              <a:buFont typeface="Arial"/>
              <a:buChar char="•"/>
            </a:pPr>
            <a:r>
              <a:rPr lang="ru-RU" sz="2000" strike="noStrike" dirty="0" smtClean="0">
                <a:solidFill>
                  <a:srgbClr val="404040"/>
                </a:solidFill>
                <a:latin typeface="Calibri"/>
                <a:ea typeface="DejaVu Sans"/>
              </a:rPr>
              <a:t> </a:t>
            </a:r>
            <a:r>
              <a:rPr lang="en-US" sz="2000" strike="noStrike" dirty="0" err="1" smtClean="0">
                <a:solidFill>
                  <a:srgbClr val="404040"/>
                </a:solidFill>
                <a:latin typeface="Calibri"/>
                <a:ea typeface="DejaVu Sans"/>
              </a:rPr>
              <a:t>Ответственные</a:t>
            </a:r>
            <a:r>
              <a:rPr lang="en-US" sz="2000" strike="noStrike" dirty="0" smtClean="0">
                <a:solidFill>
                  <a:srgbClr val="404040"/>
                </a:solidFill>
                <a:latin typeface="Calibri"/>
                <a:ea typeface="DejaVu Sans"/>
              </a:rPr>
              <a:t> </a:t>
            </a:r>
            <a:r>
              <a:rPr lang="en-US" sz="2000" strike="noStrike" dirty="0" err="1">
                <a:solidFill>
                  <a:srgbClr val="404040"/>
                </a:solidFill>
                <a:latin typeface="Calibri"/>
                <a:ea typeface="DejaVu Sans"/>
              </a:rPr>
              <a:t>по</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источнику</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финансирования</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мероприятие</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руководитель</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проекта</a:t>
            </a:r>
            <a:r>
              <a:rPr lang="en-US" sz="2000" strike="noStrike" dirty="0">
                <a:solidFill>
                  <a:srgbClr val="404040"/>
                </a:solidFill>
                <a:latin typeface="Calibri"/>
                <a:ea typeface="DejaVu Sans"/>
              </a:rPr>
              <a:t>, </a:t>
            </a:r>
            <a:r>
              <a:rPr lang="en-US" sz="2000" strike="noStrike" dirty="0" err="1">
                <a:solidFill>
                  <a:srgbClr val="404040"/>
                </a:solidFill>
                <a:latin typeface="Calibri"/>
                <a:ea typeface="DejaVu Sans"/>
              </a:rPr>
              <a:t>руководитель</a:t>
            </a:r>
            <a:r>
              <a:rPr lang="en-US" sz="2000" strike="noStrike" dirty="0">
                <a:solidFill>
                  <a:srgbClr val="404040"/>
                </a:solidFill>
                <a:latin typeface="Calibri"/>
                <a:ea typeface="DejaVu Sans"/>
              </a:rPr>
              <a:t> ХД)</a:t>
            </a:r>
            <a:endParaRPr dirty="0"/>
          </a:p>
          <a:p>
            <a:pPr>
              <a:lnSpc>
                <a:spcPct val="100000"/>
              </a:lnSpc>
              <a:buFont typeface="Arial"/>
              <a:buChar char="•"/>
            </a:pPr>
            <a:r>
              <a:rPr lang="ru-RU" sz="2000" strike="noStrike" dirty="0" smtClean="0">
                <a:solidFill>
                  <a:srgbClr val="404040"/>
                </a:solidFill>
                <a:latin typeface="Calibri"/>
                <a:ea typeface="DejaVu Sans"/>
              </a:rPr>
              <a:t> </a:t>
            </a:r>
            <a:r>
              <a:rPr lang="en-US" sz="2000" strike="noStrike" dirty="0" err="1" smtClean="0">
                <a:solidFill>
                  <a:srgbClr val="404040"/>
                </a:solidFill>
                <a:latin typeface="Calibri"/>
                <a:ea typeface="DejaVu Sans"/>
              </a:rPr>
              <a:t>Сотрудник</a:t>
            </a:r>
            <a:r>
              <a:rPr lang="en-US" sz="2000" strike="noStrike" dirty="0" smtClean="0">
                <a:solidFill>
                  <a:srgbClr val="404040"/>
                </a:solidFill>
                <a:latin typeface="Calibri"/>
                <a:ea typeface="DejaVu Sans"/>
              </a:rPr>
              <a:t> </a:t>
            </a:r>
            <a:r>
              <a:rPr lang="en-US" sz="2000" strike="noStrike" dirty="0">
                <a:solidFill>
                  <a:srgbClr val="404040"/>
                </a:solidFill>
                <a:latin typeface="Calibri"/>
                <a:ea typeface="DejaVu Sans"/>
              </a:rPr>
              <a:t>ПФО</a:t>
            </a:r>
            <a:endParaRPr dirty="0"/>
          </a:p>
          <a:p>
            <a:pPr>
              <a:lnSpc>
                <a:spcPct val="100000"/>
              </a:lnSpc>
              <a:buFont typeface="Arial"/>
              <a:buChar char="•"/>
            </a:pPr>
            <a:r>
              <a:rPr lang="ru-RU" sz="2000" strike="noStrike" dirty="0" smtClean="0">
                <a:solidFill>
                  <a:srgbClr val="404040"/>
                </a:solidFill>
                <a:latin typeface="Calibri"/>
                <a:ea typeface="DejaVu Sans"/>
              </a:rPr>
              <a:t> </a:t>
            </a:r>
            <a:r>
              <a:rPr lang="en-US" sz="2000" strike="noStrike" dirty="0" err="1" smtClean="0">
                <a:solidFill>
                  <a:srgbClr val="404040"/>
                </a:solidFill>
                <a:latin typeface="Calibri"/>
                <a:ea typeface="DejaVu Sans"/>
              </a:rPr>
              <a:t>Начальник</a:t>
            </a:r>
            <a:r>
              <a:rPr lang="en-US" sz="2000" strike="noStrike" dirty="0" smtClean="0">
                <a:solidFill>
                  <a:srgbClr val="404040"/>
                </a:solidFill>
                <a:latin typeface="Calibri"/>
                <a:ea typeface="DejaVu Sans"/>
              </a:rPr>
              <a:t> </a:t>
            </a:r>
            <a:r>
              <a:rPr lang="en-US" sz="2000" strike="noStrike" dirty="0">
                <a:solidFill>
                  <a:srgbClr val="404040"/>
                </a:solidFill>
                <a:latin typeface="Calibri"/>
                <a:ea typeface="DejaVu Sans"/>
              </a:rPr>
              <a:t>ПФО</a:t>
            </a:r>
            <a:endParaRPr dirty="0"/>
          </a:p>
          <a:p>
            <a:pPr>
              <a:lnSpc>
                <a:spcPct val="100000"/>
              </a:lnSpc>
              <a:buFont typeface="Arial"/>
              <a:buChar char="•"/>
            </a:pPr>
            <a:r>
              <a:rPr lang="ru-RU" sz="2000" strike="noStrike" dirty="0" smtClean="0">
                <a:solidFill>
                  <a:srgbClr val="404040"/>
                </a:solidFill>
                <a:latin typeface="Calibri"/>
                <a:ea typeface="DejaVu Sans"/>
              </a:rPr>
              <a:t> </a:t>
            </a:r>
            <a:r>
              <a:rPr lang="en-US" sz="2000" strike="noStrike" dirty="0" err="1" smtClean="0">
                <a:solidFill>
                  <a:srgbClr val="404040"/>
                </a:solidFill>
                <a:latin typeface="Calibri"/>
                <a:ea typeface="DejaVu Sans"/>
              </a:rPr>
              <a:t>Сотрудник</a:t>
            </a:r>
            <a:r>
              <a:rPr lang="en-US" sz="2000" strike="noStrike" dirty="0" smtClean="0">
                <a:solidFill>
                  <a:srgbClr val="404040"/>
                </a:solidFill>
                <a:latin typeface="Calibri"/>
                <a:ea typeface="DejaVu Sans"/>
              </a:rPr>
              <a:t> </a:t>
            </a:r>
            <a:r>
              <a:rPr lang="en-US" sz="2000" strike="noStrike" dirty="0">
                <a:solidFill>
                  <a:srgbClr val="404040"/>
                </a:solidFill>
                <a:latin typeface="Calibri"/>
                <a:ea typeface="DejaVu Sans"/>
              </a:rPr>
              <a:t>КС</a:t>
            </a:r>
            <a:endParaRPr dirty="0"/>
          </a:p>
          <a:p>
            <a:pPr>
              <a:lnSpc>
                <a:spcPct val="100000"/>
              </a:lnSpc>
              <a:buFont typeface="Arial"/>
              <a:buChar char="•"/>
            </a:pPr>
            <a:r>
              <a:rPr lang="ru-RU" sz="2000" strike="noStrike" dirty="0" smtClean="0">
                <a:solidFill>
                  <a:srgbClr val="404040"/>
                </a:solidFill>
                <a:latin typeface="Calibri"/>
                <a:ea typeface="DejaVu Sans"/>
              </a:rPr>
              <a:t> </a:t>
            </a:r>
            <a:r>
              <a:rPr lang="en-US" sz="2000" strike="noStrike" dirty="0" err="1" smtClean="0">
                <a:solidFill>
                  <a:srgbClr val="404040"/>
                </a:solidFill>
                <a:latin typeface="Calibri"/>
                <a:ea typeface="DejaVu Sans"/>
              </a:rPr>
              <a:t>Первый</a:t>
            </a:r>
            <a:r>
              <a:rPr lang="en-US" sz="2000" strike="noStrike" dirty="0" smtClean="0">
                <a:solidFill>
                  <a:srgbClr val="404040"/>
                </a:solidFill>
                <a:latin typeface="Calibri"/>
                <a:ea typeface="DejaVu Sans"/>
              </a:rPr>
              <a:t> </a:t>
            </a:r>
            <a:r>
              <a:rPr lang="en-US" sz="2000" strike="noStrike" dirty="0" err="1">
                <a:solidFill>
                  <a:srgbClr val="404040"/>
                </a:solidFill>
                <a:latin typeface="Calibri"/>
                <a:ea typeface="DejaVu Sans"/>
              </a:rPr>
              <a:t>проректор</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Рисунок 3"/>
          <p:cNvPicPr/>
          <p:nvPr/>
        </p:nvPicPr>
        <p:blipFill>
          <a:blip r:embed="rId2"/>
          <a:stretch/>
        </p:blipFill>
        <p:spPr>
          <a:xfrm>
            <a:off x="0" y="0"/>
            <a:ext cx="9142920" cy="6856920"/>
          </a:xfrm>
          <a:prstGeom prst="rect">
            <a:avLst/>
          </a:prstGeom>
          <a:ln>
            <a:noFill/>
          </a:ln>
        </p:spPr>
      </p:pic>
      <p:sp>
        <p:nvSpPr>
          <p:cNvPr id="108"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pic>
        <p:nvPicPr>
          <p:cNvPr id="109" name="Picture 4"/>
          <p:cNvPicPr/>
          <p:nvPr/>
        </p:nvPicPr>
        <p:blipFill>
          <a:blip r:embed="rId3"/>
          <a:stretch/>
        </p:blipFill>
        <p:spPr>
          <a:xfrm>
            <a:off x="702000" y="1374840"/>
            <a:ext cx="7739280" cy="4405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3"/>
          <p:cNvPicPr/>
          <p:nvPr/>
        </p:nvPicPr>
        <p:blipFill>
          <a:blip r:embed="rId2"/>
          <a:stretch/>
        </p:blipFill>
        <p:spPr>
          <a:xfrm>
            <a:off x="0" y="0"/>
            <a:ext cx="9142920" cy="6856920"/>
          </a:xfrm>
          <a:prstGeom prst="rect">
            <a:avLst/>
          </a:prstGeom>
          <a:ln>
            <a:noFill/>
          </a:ln>
        </p:spPr>
      </p:pic>
      <p:sp>
        <p:nvSpPr>
          <p:cNvPr id="111"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pic>
        <p:nvPicPr>
          <p:cNvPr id="112" name="Picture 6"/>
          <p:cNvPicPr/>
          <p:nvPr/>
        </p:nvPicPr>
        <p:blipFill>
          <a:blip r:embed="rId3"/>
          <a:stretch/>
        </p:blipFill>
        <p:spPr>
          <a:xfrm>
            <a:off x="899640" y="1321200"/>
            <a:ext cx="7523280" cy="4214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Рисунок 3"/>
          <p:cNvPicPr/>
          <p:nvPr/>
        </p:nvPicPr>
        <p:blipFill>
          <a:blip r:embed="rId2"/>
          <a:stretch/>
        </p:blipFill>
        <p:spPr>
          <a:xfrm>
            <a:off x="0" y="0"/>
            <a:ext cx="9142920" cy="6856920"/>
          </a:xfrm>
          <a:prstGeom prst="rect">
            <a:avLst/>
          </a:prstGeom>
          <a:ln>
            <a:noFill/>
          </a:ln>
        </p:spPr>
      </p:pic>
      <p:sp>
        <p:nvSpPr>
          <p:cNvPr id="114"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115" name="CustomShape 2"/>
          <p:cNvSpPr/>
          <p:nvPr/>
        </p:nvSpPr>
        <p:spPr>
          <a:xfrm>
            <a:off x="899640" y="1235160"/>
            <a:ext cx="7487640" cy="280332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000" b="1" strike="noStrike">
                <a:solidFill>
                  <a:srgbClr val="404040"/>
                </a:solidFill>
                <a:latin typeface="Calibri"/>
                <a:ea typeface="DejaVu Sans"/>
              </a:rPr>
              <a:t>Печать договора</a:t>
            </a:r>
            <a:endParaRPr/>
          </a:p>
          <a:p>
            <a:pPr>
              <a:lnSpc>
                <a:spcPct val="100000"/>
              </a:lnSpc>
            </a:pPr>
            <a:endParaRPr/>
          </a:p>
          <a:p>
            <a:pPr>
              <a:lnSpc>
                <a:spcPct val="100000"/>
              </a:lnSpc>
            </a:pPr>
            <a:r>
              <a:rPr lang="en-US" sz="2000" strike="noStrike">
                <a:solidFill>
                  <a:srgbClr val="000000"/>
                </a:solidFill>
                <a:latin typeface="Calibri"/>
                <a:ea typeface="DejaVu Sans"/>
              </a:rPr>
              <a:t>Сотрудник Отдела делопроизводства распечатывает согласованный проект договора и лист согласования к нему.</a:t>
            </a:r>
            <a:endParaRPr/>
          </a:p>
          <a:p>
            <a:pPr>
              <a:lnSpc>
                <a:spcPct val="100000"/>
              </a:lnSpc>
            </a:pPr>
            <a:endParaRPr/>
          </a:p>
          <a:p>
            <a:pPr>
              <a:lnSpc>
                <a:spcPct val="100000"/>
              </a:lnSpc>
            </a:pPr>
            <a:r>
              <a:rPr lang="en-US" sz="2000" b="1" strike="noStrike">
                <a:solidFill>
                  <a:srgbClr val="404040"/>
                </a:solidFill>
                <a:latin typeface="Calibri"/>
                <a:ea typeface="DejaVu Sans"/>
              </a:rPr>
              <a:t>Заключение договора</a:t>
            </a:r>
            <a:endParaRPr/>
          </a:p>
          <a:p>
            <a:pPr>
              <a:lnSpc>
                <a:spcPct val="100000"/>
              </a:lnSpc>
            </a:pPr>
            <a:endParaRPr/>
          </a:p>
          <a:p>
            <a:pPr>
              <a:lnSpc>
                <a:spcPct val="100000"/>
              </a:lnSpc>
            </a:pPr>
            <a:r>
              <a:rPr lang="en-US" sz="2000" strike="noStrike">
                <a:solidFill>
                  <a:srgbClr val="000000"/>
                </a:solidFill>
                <a:latin typeface="Calibri"/>
                <a:ea typeface="DejaVu Sans"/>
              </a:rPr>
              <a:t>Заказчик и Исполнитель подписывают договор.</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Рисунок 3"/>
          <p:cNvPicPr/>
          <p:nvPr/>
        </p:nvPicPr>
        <p:blipFill>
          <a:blip r:embed="rId2"/>
          <a:stretch/>
        </p:blipFill>
        <p:spPr>
          <a:xfrm>
            <a:off x="0" y="0"/>
            <a:ext cx="9142920" cy="6856920"/>
          </a:xfrm>
          <a:prstGeom prst="rect">
            <a:avLst/>
          </a:prstGeom>
          <a:ln>
            <a:noFill/>
          </a:ln>
        </p:spPr>
      </p:pic>
      <p:sp>
        <p:nvSpPr>
          <p:cNvPr id="117"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118" name="CustomShape 2"/>
          <p:cNvSpPr/>
          <p:nvPr/>
        </p:nvSpPr>
        <p:spPr>
          <a:xfrm>
            <a:off x="899640" y="1235160"/>
            <a:ext cx="7487640" cy="280332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000" b="1" strike="noStrike">
                <a:solidFill>
                  <a:srgbClr val="404040"/>
                </a:solidFill>
                <a:latin typeface="Calibri"/>
                <a:ea typeface="DejaVu Sans"/>
              </a:rPr>
              <a:t>Регистрация договора</a:t>
            </a:r>
            <a:endParaRPr/>
          </a:p>
          <a:p>
            <a:pPr>
              <a:lnSpc>
                <a:spcPct val="100000"/>
              </a:lnSpc>
            </a:pPr>
            <a:endParaRPr/>
          </a:p>
          <a:p>
            <a:pPr>
              <a:lnSpc>
                <a:spcPct val="100000"/>
              </a:lnSpc>
            </a:pPr>
            <a:r>
              <a:rPr lang="en-US" sz="2000" strike="noStrike">
                <a:solidFill>
                  <a:srgbClr val="000000"/>
                </a:solidFill>
                <a:latin typeface="Calibri"/>
                <a:ea typeface="DejaVu Sans"/>
              </a:rPr>
              <a:t>Сотрудник Отдела делопроизводства регистрирует и сканирует договор. </a:t>
            </a:r>
            <a:endParaRPr/>
          </a:p>
          <a:p>
            <a:pPr>
              <a:lnSpc>
                <a:spcPct val="100000"/>
              </a:lnSpc>
            </a:pPr>
            <a:endParaRPr/>
          </a:p>
          <a:p>
            <a:pPr>
              <a:lnSpc>
                <a:spcPct val="100000"/>
              </a:lnSpc>
            </a:pPr>
            <a:r>
              <a:rPr lang="en-US" sz="2000" strike="noStrike">
                <a:solidFill>
                  <a:srgbClr val="000000"/>
                </a:solidFill>
                <a:latin typeface="Calibri"/>
                <a:ea typeface="DejaVu Sans"/>
              </a:rPr>
              <a:t>Сотрудник структурного подразделения забирает договор в Отделе делопроизводства.</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Рисунок 3"/>
          <p:cNvPicPr/>
          <p:nvPr/>
        </p:nvPicPr>
        <p:blipFill>
          <a:blip r:embed="rId2"/>
          <a:stretch/>
        </p:blipFill>
        <p:spPr>
          <a:xfrm>
            <a:off x="0" y="0"/>
            <a:ext cx="9142920" cy="6856920"/>
          </a:xfrm>
          <a:prstGeom prst="rect">
            <a:avLst/>
          </a:prstGeom>
          <a:ln>
            <a:noFill/>
          </a:ln>
        </p:spPr>
      </p:pic>
      <p:sp>
        <p:nvSpPr>
          <p:cNvPr id="76"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77" name="CustomShape 2"/>
          <p:cNvSpPr/>
          <p:nvPr/>
        </p:nvSpPr>
        <p:spPr>
          <a:xfrm>
            <a:off x="1259640" y="1285200"/>
            <a:ext cx="6824880" cy="478440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r>
              <a:rPr lang="ru-RU" sz="2400" b="1" dirty="0"/>
              <a:t>Временно пребывающий в РФ иностранный гражданин</a:t>
            </a:r>
            <a:r>
              <a:rPr lang="ru-RU" sz="2400" dirty="0"/>
              <a:t> - это лицо, прибывшее в РФ на основании визы или в порядке, не требующем получения визы, и получившее </a:t>
            </a:r>
            <a:r>
              <a:rPr lang="ru-RU" sz="2400" b="1" i="1" dirty="0"/>
              <a:t>миграционную карту</a:t>
            </a:r>
            <a:r>
              <a:rPr lang="ru-RU" sz="2400" dirty="0"/>
              <a:t>. Срок временного пребывания иностранного гражданина в РФ определяется сроком действия выданной ему визы. Если иностранец прибыл в Россию в порядке, не требующем получения визы, срок временного пребывания не может превышать 90 суток.</a:t>
            </a:r>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413090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Рисунок 3"/>
          <p:cNvPicPr/>
          <p:nvPr/>
        </p:nvPicPr>
        <p:blipFill>
          <a:blip r:embed="rId2"/>
          <a:stretch/>
        </p:blipFill>
        <p:spPr>
          <a:xfrm>
            <a:off x="0" y="-7200"/>
            <a:ext cx="9142920" cy="6856920"/>
          </a:xfrm>
          <a:prstGeom prst="rect">
            <a:avLst/>
          </a:prstGeom>
          <a:ln>
            <a:noFill/>
          </a:ln>
        </p:spPr>
      </p:pic>
      <p:sp>
        <p:nvSpPr>
          <p:cNvPr id="120" name="CustomShape 1"/>
          <p:cNvSpPr/>
          <p:nvPr/>
        </p:nvSpPr>
        <p:spPr>
          <a:xfrm>
            <a:off x="262800" y="1052640"/>
            <a:ext cx="8617680" cy="547164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121" name="CustomShape 2"/>
          <p:cNvSpPr/>
          <p:nvPr/>
        </p:nvSpPr>
        <p:spPr>
          <a:xfrm>
            <a:off x="971640" y="1239120"/>
            <a:ext cx="6824880" cy="45540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400" b="1" strike="noStrike">
                <a:solidFill>
                  <a:srgbClr val="262626"/>
                </a:solidFill>
                <a:latin typeface="Calibri"/>
                <a:ea typeface="DejaVu Sans"/>
              </a:rPr>
              <a:t>Бизнес-процесс «Создание акта»</a:t>
            </a:r>
            <a:endParaRPr/>
          </a:p>
        </p:txBody>
      </p:sp>
      <p:pic>
        <p:nvPicPr>
          <p:cNvPr id="122" name="Picture 2"/>
          <p:cNvPicPr/>
          <p:nvPr/>
        </p:nvPicPr>
        <p:blipFill>
          <a:blip r:embed="rId3"/>
          <a:stretch/>
        </p:blipFill>
        <p:spPr>
          <a:xfrm>
            <a:off x="323640" y="2568600"/>
            <a:ext cx="8556840" cy="2875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Рисунок 3"/>
          <p:cNvPicPr/>
          <p:nvPr/>
        </p:nvPicPr>
        <p:blipFill>
          <a:blip r:embed="rId2"/>
          <a:stretch/>
        </p:blipFill>
        <p:spPr>
          <a:xfrm>
            <a:off x="0" y="0"/>
            <a:ext cx="9142920" cy="6856920"/>
          </a:xfrm>
          <a:prstGeom prst="rect">
            <a:avLst/>
          </a:prstGeom>
          <a:ln>
            <a:noFill/>
          </a:ln>
        </p:spPr>
      </p:pic>
      <p:sp>
        <p:nvSpPr>
          <p:cNvPr id="124"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125" name="CustomShape 2"/>
          <p:cNvSpPr/>
          <p:nvPr/>
        </p:nvSpPr>
        <p:spPr>
          <a:xfrm>
            <a:off x="899640" y="1052640"/>
            <a:ext cx="7487640" cy="432792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000" b="1" strike="noStrike">
                <a:solidFill>
                  <a:srgbClr val="404040"/>
                </a:solidFill>
                <a:latin typeface="Calibri"/>
                <a:ea typeface="DejaVu Sans"/>
              </a:rPr>
              <a:t>Создание акта</a:t>
            </a:r>
            <a:endParaRPr/>
          </a:p>
          <a:p>
            <a:pPr>
              <a:lnSpc>
                <a:spcPct val="100000"/>
              </a:lnSpc>
            </a:pPr>
            <a:endParaRPr/>
          </a:p>
          <a:p>
            <a:pPr>
              <a:lnSpc>
                <a:spcPct val="100000"/>
              </a:lnSpc>
            </a:pPr>
            <a:r>
              <a:rPr lang="en-US" sz="2000" strike="noStrike">
                <a:solidFill>
                  <a:srgbClr val="404040"/>
                </a:solidFill>
                <a:latin typeface="Calibri"/>
                <a:ea typeface="DejaVu Sans"/>
              </a:rPr>
              <a:t>Сотрудник создает акт и отправляет его на согласование.</a:t>
            </a:r>
            <a:endParaRPr/>
          </a:p>
          <a:p>
            <a:pPr>
              <a:lnSpc>
                <a:spcPct val="100000"/>
              </a:lnSpc>
            </a:pPr>
            <a:endParaRPr/>
          </a:p>
          <a:p>
            <a:pPr>
              <a:lnSpc>
                <a:spcPct val="100000"/>
              </a:lnSpc>
            </a:pPr>
            <a:r>
              <a:rPr lang="en-US" sz="2000" b="1" strike="noStrike">
                <a:solidFill>
                  <a:srgbClr val="404040"/>
                </a:solidFill>
                <a:latin typeface="Calibri"/>
                <a:ea typeface="DejaVu Sans"/>
              </a:rPr>
              <a:t>Согласование акта</a:t>
            </a:r>
            <a:endParaRPr/>
          </a:p>
          <a:p>
            <a:pPr>
              <a:lnSpc>
                <a:spcPct val="100000"/>
              </a:lnSpc>
            </a:pPr>
            <a:endParaRPr/>
          </a:p>
          <a:p>
            <a:pPr>
              <a:lnSpc>
                <a:spcPct val="100000"/>
              </a:lnSpc>
            </a:pPr>
            <a:r>
              <a:rPr lang="en-US" sz="2000" strike="noStrike">
                <a:solidFill>
                  <a:srgbClr val="404040"/>
                </a:solidFill>
                <a:latin typeface="Calibri"/>
                <a:ea typeface="DejaVu Sans"/>
              </a:rPr>
              <a:t>Согласующие лица согласуют акт. </a:t>
            </a:r>
            <a:endParaRPr/>
          </a:p>
          <a:p>
            <a:pPr>
              <a:lnSpc>
                <a:spcPct val="100000"/>
              </a:lnSpc>
            </a:pPr>
            <a:r>
              <a:rPr lang="en-US" sz="2000" strike="noStrike">
                <a:solidFill>
                  <a:srgbClr val="404040"/>
                </a:solidFill>
                <a:latin typeface="Calibri"/>
                <a:ea typeface="DejaVu Sans"/>
              </a:rPr>
              <a:t>Если акт отклонен, необходимо внести исправления и отправить заново на согласование. </a:t>
            </a:r>
            <a:endParaRPr/>
          </a:p>
          <a:p>
            <a:pPr>
              <a:lnSpc>
                <a:spcPct val="100000"/>
              </a:lnSpc>
            </a:pPr>
            <a:r>
              <a:rPr lang="en-US" sz="2000" strike="noStrike">
                <a:solidFill>
                  <a:srgbClr val="404040"/>
                </a:solidFill>
                <a:latin typeface="Calibri"/>
                <a:ea typeface="DejaVu Sans"/>
              </a:rPr>
              <a:t>Повторное согласование начинается с первого согласующего лица.</a:t>
            </a:r>
            <a:endParaRPr/>
          </a:p>
          <a:p>
            <a:pPr>
              <a:lnSpc>
                <a:spcPct val="100000"/>
              </a:lnSpc>
            </a:pPr>
            <a:r>
              <a:rPr lang="en-US" sz="2000" strike="noStrike">
                <a:solidFill>
                  <a:srgbClr val="404040"/>
                </a:solidFill>
                <a:latin typeface="Calibri"/>
                <a:ea typeface="DejaVu Sans"/>
              </a:rPr>
              <a:t>Согласующие лица совпадают с согласующими лицами договора</a:t>
            </a: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Рисунок 3"/>
          <p:cNvPicPr/>
          <p:nvPr/>
        </p:nvPicPr>
        <p:blipFill>
          <a:blip r:embed="rId2"/>
          <a:stretch/>
        </p:blipFill>
        <p:spPr>
          <a:xfrm>
            <a:off x="0" y="0"/>
            <a:ext cx="9142920" cy="6856920"/>
          </a:xfrm>
          <a:prstGeom prst="rect">
            <a:avLst/>
          </a:prstGeom>
          <a:ln>
            <a:noFill/>
          </a:ln>
        </p:spPr>
      </p:pic>
      <p:sp>
        <p:nvSpPr>
          <p:cNvPr id="127"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pic>
        <p:nvPicPr>
          <p:cNvPr id="128" name="Picture 2"/>
          <p:cNvPicPr/>
          <p:nvPr/>
        </p:nvPicPr>
        <p:blipFill>
          <a:blip r:embed="rId3"/>
          <a:stretch/>
        </p:blipFill>
        <p:spPr>
          <a:xfrm>
            <a:off x="1979640" y="1268640"/>
            <a:ext cx="4897800" cy="4757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Рисунок 3"/>
          <p:cNvPicPr/>
          <p:nvPr/>
        </p:nvPicPr>
        <p:blipFill>
          <a:blip r:embed="rId2"/>
          <a:stretch/>
        </p:blipFill>
        <p:spPr>
          <a:xfrm>
            <a:off x="0" y="0"/>
            <a:ext cx="9142920" cy="6856920"/>
          </a:xfrm>
          <a:prstGeom prst="rect">
            <a:avLst/>
          </a:prstGeom>
          <a:ln>
            <a:noFill/>
          </a:ln>
        </p:spPr>
      </p:pic>
      <p:sp>
        <p:nvSpPr>
          <p:cNvPr id="130"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pic>
        <p:nvPicPr>
          <p:cNvPr id="131" name="Picture 2"/>
          <p:cNvPicPr/>
          <p:nvPr/>
        </p:nvPicPr>
        <p:blipFill>
          <a:blip r:embed="rId3"/>
          <a:stretch/>
        </p:blipFill>
        <p:spPr>
          <a:xfrm>
            <a:off x="1359000" y="1174320"/>
            <a:ext cx="6668280" cy="467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Рисунок 3"/>
          <p:cNvPicPr/>
          <p:nvPr/>
        </p:nvPicPr>
        <p:blipFill>
          <a:blip r:embed="rId2"/>
          <a:stretch/>
        </p:blipFill>
        <p:spPr>
          <a:xfrm>
            <a:off x="0" y="0"/>
            <a:ext cx="9142920" cy="6856920"/>
          </a:xfrm>
          <a:prstGeom prst="rect">
            <a:avLst/>
          </a:prstGeom>
          <a:ln>
            <a:noFill/>
          </a:ln>
        </p:spPr>
      </p:pic>
      <p:sp>
        <p:nvSpPr>
          <p:cNvPr id="133"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134" name="CustomShape 2"/>
          <p:cNvSpPr/>
          <p:nvPr/>
        </p:nvSpPr>
        <p:spPr>
          <a:xfrm>
            <a:off x="899640" y="1235160"/>
            <a:ext cx="7487640" cy="341316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000" b="1" strike="noStrike">
                <a:solidFill>
                  <a:srgbClr val="404040"/>
                </a:solidFill>
                <a:latin typeface="Calibri"/>
                <a:ea typeface="DejaVu Sans"/>
              </a:rPr>
              <a:t>Печать акта</a:t>
            </a:r>
            <a:endParaRPr/>
          </a:p>
          <a:p>
            <a:pPr>
              <a:lnSpc>
                <a:spcPct val="100000"/>
              </a:lnSpc>
            </a:pPr>
            <a:endParaRPr/>
          </a:p>
          <a:p>
            <a:pPr>
              <a:lnSpc>
                <a:spcPct val="100000"/>
              </a:lnSpc>
            </a:pPr>
            <a:r>
              <a:rPr lang="en-US" sz="2000" strike="noStrike">
                <a:solidFill>
                  <a:srgbClr val="000000"/>
                </a:solidFill>
                <a:latin typeface="Calibri"/>
                <a:ea typeface="DejaVu Sans"/>
              </a:rPr>
              <a:t>Сотрудник Отдела делопроизводства распечатывает акт и лист согласования к нему.</a:t>
            </a:r>
            <a:endParaRPr/>
          </a:p>
          <a:p>
            <a:pPr>
              <a:lnSpc>
                <a:spcPct val="100000"/>
              </a:lnSpc>
            </a:pPr>
            <a:endParaRPr/>
          </a:p>
          <a:p>
            <a:pPr>
              <a:lnSpc>
                <a:spcPct val="100000"/>
              </a:lnSpc>
            </a:pPr>
            <a:r>
              <a:rPr lang="en-US" sz="2000" b="1" strike="noStrike">
                <a:solidFill>
                  <a:srgbClr val="404040"/>
                </a:solidFill>
                <a:latin typeface="Calibri"/>
                <a:ea typeface="DejaVu Sans"/>
              </a:rPr>
              <a:t>Подписание акта</a:t>
            </a:r>
            <a:endParaRPr/>
          </a:p>
          <a:p>
            <a:pPr>
              <a:lnSpc>
                <a:spcPct val="100000"/>
              </a:lnSpc>
            </a:pPr>
            <a:endParaRPr/>
          </a:p>
          <a:p>
            <a:pPr>
              <a:lnSpc>
                <a:spcPct val="100000"/>
              </a:lnSpc>
            </a:pPr>
            <a:r>
              <a:rPr lang="en-US" sz="2000" strike="noStrike">
                <a:solidFill>
                  <a:srgbClr val="000000"/>
                </a:solidFill>
                <a:latin typeface="Calibri"/>
                <a:ea typeface="DejaVu Sans"/>
              </a:rPr>
              <a:t>Заказчик и Исполнитель подписывают акт.</a:t>
            </a: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Рисунок 3"/>
          <p:cNvPicPr/>
          <p:nvPr/>
        </p:nvPicPr>
        <p:blipFill>
          <a:blip r:embed="rId2"/>
          <a:stretch/>
        </p:blipFill>
        <p:spPr>
          <a:xfrm>
            <a:off x="0" y="0"/>
            <a:ext cx="9142920" cy="6856920"/>
          </a:xfrm>
          <a:prstGeom prst="rect">
            <a:avLst/>
          </a:prstGeom>
          <a:ln>
            <a:noFill/>
          </a:ln>
        </p:spPr>
      </p:pic>
      <p:sp>
        <p:nvSpPr>
          <p:cNvPr id="136"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137" name="CustomShape 2"/>
          <p:cNvSpPr/>
          <p:nvPr/>
        </p:nvSpPr>
        <p:spPr>
          <a:xfrm>
            <a:off x="899640" y="1235160"/>
            <a:ext cx="7487640" cy="280332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000" b="1" strike="noStrike">
                <a:solidFill>
                  <a:srgbClr val="404040"/>
                </a:solidFill>
                <a:latin typeface="Calibri"/>
                <a:ea typeface="DejaVu Sans"/>
              </a:rPr>
              <a:t>Регистрация акта</a:t>
            </a:r>
            <a:endParaRPr/>
          </a:p>
          <a:p>
            <a:pPr>
              <a:lnSpc>
                <a:spcPct val="100000"/>
              </a:lnSpc>
            </a:pPr>
            <a:endParaRPr/>
          </a:p>
          <a:p>
            <a:pPr>
              <a:lnSpc>
                <a:spcPct val="100000"/>
              </a:lnSpc>
            </a:pPr>
            <a:r>
              <a:rPr lang="en-US" sz="2000" strike="noStrike">
                <a:solidFill>
                  <a:srgbClr val="000000"/>
                </a:solidFill>
                <a:latin typeface="Calibri"/>
                <a:ea typeface="DejaVu Sans"/>
              </a:rPr>
              <a:t>Сотрудник Отдела делопроизводства регистрирует акт. </a:t>
            </a:r>
            <a:endParaRPr/>
          </a:p>
          <a:p>
            <a:pPr>
              <a:lnSpc>
                <a:spcPct val="100000"/>
              </a:lnSpc>
            </a:pPr>
            <a:endParaRPr/>
          </a:p>
          <a:p>
            <a:pPr>
              <a:lnSpc>
                <a:spcPct val="100000"/>
              </a:lnSpc>
            </a:pPr>
            <a:r>
              <a:rPr lang="en-US" sz="2000" strike="noStrike">
                <a:solidFill>
                  <a:srgbClr val="000000"/>
                </a:solidFill>
                <a:latin typeface="Calibri"/>
                <a:ea typeface="DejaVu Sans"/>
              </a:rPr>
              <a:t>Сотрудник структурного подразделения забирает акт в Отделе делопроизводства.</a:t>
            </a:r>
            <a:endParaRPr/>
          </a:p>
          <a:p>
            <a:pPr>
              <a:lnSpc>
                <a:spcPct val="100000"/>
              </a:lnSpc>
            </a:pP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Рисунок 3"/>
          <p:cNvPicPr/>
          <p:nvPr/>
        </p:nvPicPr>
        <p:blipFill>
          <a:blip r:embed="rId2"/>
          <a:stretch/>
        </p:blipFill>
        <p:spPr>
          <a:xfrm>
            <a:off x="0" y="0"/>
            <a:ext cx="9142920" cy="6856920"/>
          </a:xfrm>
          <a:prstGeom prst="rect">
            <a:avLst/>
          </a:prstGeom>
          <a:ln>
            <a:noFill/>
          </a:ln>
        </p:spPr>
      </p:pic>
      <p:sp>
        <p:nvSpPr>
          <p:cNvPr id="139"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140" name="CustomShape 2"/>
          <p:cNvSpPr/>
          <p:nvPr/>
        </p:nvSpPr>
        <p:spPr>
          <a:xfrm>
            <a:off x="899640" y="1235160"/>
            <a:ext cx="7487640" cy="347328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ru-RU" sz="2000" b="1" dirty="0">
                <a:solidFill>
                  <a:srgbClr val="404040"/>
                </a:solidFill>
                <a:latin typeface="Calibri"/>
                <a:ea typeface="DejaVu Sans"/>
              </a:rPr>
              <a:t>П</a:t>
            </a:r>
            <a:r>
              <a:rPr lang="en-US" sz="2000" b="1" strike="noStrike" dirty="0" err="1" smtClean="0">
                <a:solidFill>
                  <a:srgbClr val="404040"/>
                </a:solidFill>
                <a:latin typeface="Calibri"/>
                <a:ea typeface="DejaVu Sans"/>
              </a:rPr>
              <a:t>оддержк</a:t>
            </a:r>
            <a:r>
              <a:rPr lang="ru-RU" sz="2000" b="1" strike="noStrike" dirty="0" smtClean="0">
                <a:solidFill>
                  <a:srgbClr val="404040"/>
                </a:solidFill>
                <a:latin typeface="Calibri"/>
                <a:ea typeface="DejaVu Sans"/>
              </a:rPr>
              <a:t>а пользователей</a:t>
            </a:r>
            <a:r>
              <a:rPr lang="en-US" sz="2000" b="1" strike="noStrike" dirty="0" smtClean="0">
                <a:solidFill>
                  <a:srgbClr val="404040"/>
                </a:solidFill>
                <a:latin typeface="Calibri"/>
                <a:ea typeface="DejaVu Sans"/>
              </a:rPr>
              <a:t>:</a:t>
            </a:r>
            <a:endParaRPr dirty="0"/>
          </a:p>
          <a:p>
            <a:pPr>
              <a:lnSpc>
                <a:spcPct val="100000"/>
              </a:lnSpc>
            </a:pPr>
            <a:endParaRPr dirty="0"/>
          </a:p>
          <a:p>
            <a:pPr>
              <a:lnSpc>
                <a:spcPct val="100000"/>
              </a:lnSpc>
            </a:pPr>
            <a:r>
              <a:rPr lang="en-US" sz="3200" strike="noStrike" dirty="0" err="1">
                <a:solidFill>
                  <a:srgbClr val="000000"/>
                </a:solidFill>
                <a:latin typeface="Calibri"/>
                <a:ea typeface="DejaVu Sans"/>
              </a:rPr>
              <a:t>Недоступ</a:t>
            </a:r>
            <a:r>
              <a:rPr lang="en-US" sz="3200" strike="noStrike" dirty="0">
                <a:solidFill>
                  <a:srgbClr val="000000"/>
                </a:solidFill>
                <a:latin typeface="Calibri"/>
                <a:ea typeface="DejaVu Sans"/>
              </a:rPr>
              <a:t> </a:t>
            </a:r>
            <a:r>
              <a:rPr lang="en-US" sz="3200" strike="noStrike" dirty="0" err="1">
                <a:solidFill>
                  <a:srgbClr val="000000"/>
                </a:solidFill>
                <a:latin typeface="Calibri"/>
                <a:ea typeface="DejaVu Sans"/>
              </a:rPr>
              <a:t>Анастасия</a:t>
            </a:r>
            <a:r>
              <a:rPr lang="en-US" sz="3200" strike="noStrike" dirty="0">
                <a:solidFill>
                  <a:srgbClr val="000000"/>
                </a:solidFill>
                <a:latin typeface="Calibri"/>
                <a:ea typeface="DejaVu Sans"/>
              </a:rPr>
              <a:t> </a:t>
            </a:r>
            <a:r>
              <a:rPr lang="en-US" sz="3200" strike="noStrike" dirty="0" err="1">
                <a:solidFill>
                  <a:srgbClr val="000000"/>
                </a:solidFill>
                <a:latin typeface="Calibri"/>
                <a:ea typeface="DejaVu Sans"/>
              </a:rPr>
              <a:t>Николаевна</a:t>
            </a:r>
            <a:endParaRPr dirty="0"/>
          </a:p>
          <a:p>
            <a:pPr>
              <a:lnSpc>
                <a:spcPct val="100000"/>
              </a:lnSpc>
            </a:pPr>
            <a:r>
              <a:rPr lang="en-US" sz="2400" u="sng" strike="noStrike" dirty="0">
                <a:solidFill>
                  <a:srgbClr val="4040FF"/>
                </a:solidFill>
                <a:latin typeface="Calibri"/>
                <a:ea typeface="DejaVu Sans"/>
              </a:rPr>
              <a:t>nastenka@tpu.ru</a:t>
            </a:r>
            <a:endParaRPr dirty="0"/>
          </a:p>
          <a:p>
            <a:pPr>
              <a:lnSpc>
                <a:spcPct val="100000"/>
              </a:lnSpc>
            </a:pPr>
            <a:r>
              <a:rPr lang="en-US" sz="2400" strike="noStrike" dirty="0" err="1">
                <a:solidFill>
                  <a:srgbClr val="404040"/>
                </a:solidFill>
                <a:latin typeface="Calibri"/>
                <a:ea typeface="DejaVu Sans"/>
              </a:rPr>
              <a:t>телефон</a:t>
            </a:r>
            <a:r>
              <a:rPr lang="en-US" sz="2400" strike="noStrike" dirty="0">
                <a:solidFill>
                  <a:srgbClr val="404040"/>
                </a:solidFill>
                <a:latin typeface="Calibri"/>
                <a:ea typeface="DejaVu Sans"/>
              </a:rPr>
              <a:t>: 2812 </a:t>
            </a:r>
            <a:endParaRPr dirty="0"/>
          </a:p>
          <a:p>
            <a:pPr>
              <a:lnSpc>
                <a:spcPct val="100000"/>
              </a:lnSpc>
            </a:pPr>
            <a:endParaRPr dirty="0"/>
          </a:p>
          <a:p>
            <a:pPr>
              <a:lnSpc>
                <a:spcPct val="100000"/>
              </a:lnSpc>
            </a:pPr>
            <a:r>
              <a:rPr lang="en-US" sz="3200" strike="noStrike" dirty="0" err="1">
                <a:solidFill>
                  <a:srgbClr val="000000"/>
                </a:solidFill>
                <a:latin typeface="Calibri"/>
                <a:ea typeface="DejaVu Sans"/>
              </a:rPr>
              <a:t>Щурова</a:t>
            </a:r>
            <a:r>
              <a:rPr lang="en-US" sz="3200" strike="noStrike" dirty="0">
                <a:solidFill>
                  <a:srgbClr val="000000"/>
                </a:solidFill>
                <a:latin typeface="Calibri"/>
                <a:ea typeface="DejaVu Sans"/>
              </a:rPr>
              <a:t> </a:t>
            </a:r>
            <a:r>
              <a:rPr lang="en-US" sz="3200" strike="noStrike" dirty="0" err="1">
                <a:solidFill>
                  <a:srgbClr val="000000"/>
                </a:solidFill>
                <a:latin typeface="Calibri"/>
                <a:ea typeface="DejaVu Sans"/>
              </a:rPr>
              <a:t>Елена</a:t>
            </a:r>
            <a:r>
              <a:rPr lang="en-US" sz="3200" strike="noStrike" dirty="0">
                <a:solidFill>
                  <a:srgbClr val="000000"/>
                </a:solidFill>
                <a:latin typeface="Calibri"/>
                <a:ea typeface="DejaVu Sans"/>
              </a:rPr>
              <a:t> </a:t>
            </a:r>
            <a:r>
              <a:rPr lang="en-US" sz="3200" strike="noStrike" dirty="0" err="1">
                <a:solidFill>
                  <a:srgbClr val="000000"/>
                </a:solidFill>
                <a:latin typeface="Calibri"/>
                <a:ea typeface="DejaVu Sans"/>
              </a:rPr>
              <a:t>Владимировна</a:t>
            </a:r>
            <a:endParaRPr dirty="0"/>
          </a:p>
          <a:p>
            <a:pPr>
              <a:lnSpc>
                <a:spcPct val="100000"/>
              </a:lnSpc>
            </a:pPr>
            <a:r>
              <a:rPr lang="en-US" sz="2400" u="sng" strike="noStrike" dirty="0">
                <a:solidFill>
                  <a:srgbClr val="4040FF"/>
                </a:solidFill>
                <a:latin typeface="Calibri"/>
                <a:ea typeface="DejaVu Sans"/>
              </a:rPr>
              <a:t>schurova@tpu.ru</a:t>
            </a:r>
            <a:endParaRPr dirty="0"/>
          </a:p>
          <a:p>
            <a:pPr>
              <a:lnSpc>
                <a:spcPct val="100000"/>
              </a:lnSpc>
            </a:pPr>
            <a:r>
              <a:rPr lang="en-US" sz="2400" strike="noStrike" dirty="0" err="1">
                <a:solidFill>
                  <a:srgbClr val="404040"/>
                </a:solidFill>
                <a:latin typeface="Calibri"/>
                <a:ea typeface="DejaVu Sans"/>
              </a:rPr>
              <a:t>телефон</a:t>
            </a:r>
            <a:r>
              <a:rPr lang="en-US" sz="2400" strike="noStrike" dirty="0">
                <a:solidFill>
                  <a:srgbClr val="404040"/>
                </a:solidFill>
                <a:latin typeface="Calibri"/>
                <a:ea typeface="DejaVu Sans"/>
              </a:rPr>
              <a:t>: 2821</a:t>
            </a:r>
            <a:endParaRPr dirty="0"/>
          </a:p>
          <a:p>
            <a:pPr>
              <a:lnSpc>
                <a:spcPct val="100000"/>
              </a:lnSpc>
            </a:pPr>
            <a:endParaRPr dirty="0"/>
          </a:p>
          <a:p>
            <a:pPr>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Рисунок 4"/>
          <p:cNvPicPr/>
          <p:nvPr/>
        </p:nvPicPr>
        <p:blipFill>
          <a:blip r:embed="rId2"/>
          <a:stretch/>
        </p:blipFill>
        <p:spPr>
          <a:xfrm>
            <a:off x="0" y="0"/>
            <a:ext cx="9142920" cy="6856920"/>
          </a:xfrm>
          <a:prstGeom prst="rect">
            <a:avLst/>
          </a:prstGeom>
          <a:ln>
            <a:noFill/>
          </a:ln>
        </p:spPr>
      </p:pic>
      <p:sp>
        <p:nvSpPr>
          <p:cNvPr id="142" name="CustomShape 1"/>
          <p:cNvSpPr/>
          <p:nvPr/>
        </p:nvSpPr>
        <p:spPr>
          <a:xfrm>
            <a:off x="2339640" y="2709000"/>
            <a:ext cx="5687640" cy="51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1" strike="noStrike">
                <a:solidFill>
                  <a:srgbClr val="262626"/>
                </a:solidFill>
                <a:latin typeface="Calibri"/>
                <a:ea typeface="DejaVu Sans"/>
              </a:rPr>
              <a:t>Спасибо за внимание!</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Рисунок 3"/>
          <p:cNvPicPr/>
          <p:nvPr/>
        </p:nvPicPr>
        <p:blipFill>
          <a:blip r:embed="rId2"/>
          <a:stretch/>
        </p:blipFill>
        <p:spPr>
          <a:xfrm>
            <a:off x="0" y="0"/>
            <a:ext cx="9142920" cy="6856920"/>
          </a:xfrm>
          <a:prstGeom prst="rect">
            <a:avLst/>
          </a:prstGeom>
          <a:ln>
            <a:noFill/>
          </a:ln>
        </p:spPr>
      </p:pic>
      <p:sp>
        <p:nvSpPr>
          <p:cNvPr id="76"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77" name="CustomShape 2"/>
          <p:cNvSpPr/>
          <p:nvPr/>
        </p:nvSpPr>
        <p:spPr>
          <a:xfrm>
            <a:off x="1259640" y="1285200"/>
            <a:ext cx="6824880" cy="478440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r>
              <a:rPr lang="ru-RU" sz="2400" b="1" dirty="0"/>
              <a:t>Временно проживающим в РФ</a:t>
            </a:r>
            <a:r>
              <a:rPr lang="ru-RU" sz="2400" dirty="0"/>
              <a:t> считается иностранный гражданин, получивший разрешение на временное проживание.</a:t>
            </a:r>
          </a:p>
          <a:p>
            <a:r>
              <a:rPr lang="ru-RU" i="1" dirty="0"/>
              <a:t>Данное разрешение подтверждает право лица временно проживать на территории России до получения вида на жительство. Срок действия разрешения составляет 3 года и выдается в пределах квоты на выдачу разрешений, ежегодно утверждаемой Правительством РФ по предложениям исполнительных органов государственной власти субъектов Российской Федерации с учетом демографической ситуации в соответствующем субъекте Российской Федерации и возможностей данного субъекта по обустройству иностранных граждан.</a:t>
            </a:r>
            <a:endParaRPr lang="ru-RU" dirty="0"/>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13230487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Рисунок 3"/>
          <p:cNvPicPr/>
          <p:nvPr/>
        </p:nvPicPr>
        <p:blipFill>
          <a:blip r:embed="rId2"/>
          <a:stretch/>
        </p:blipFill>
        <p:spPr>
          <a:xfrm>
            <a:off x="0" y="0"/>
            <a:ext cx="9142920" cy="6856920"/>
          </a:xfrm>
          <a:prstGeom prst="rect">
            <a:avLst/>
          </a:prstGeom>
          <a:ln>
            <a:noFill/>
          </a:ln>
        </p:spPr>
      </p:pic>
      <p:sp>
        <p:nvSpPr>
          <p:cNvPr id="76"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77" name="CustomShape 2"/>
          <p:cNvSpPr/>
          <p:nvPr/>
        </p:nvSpPr>
        <p:spPr>
          <a:xfrm>
            <a:off x="1259640" y="1285200"/>
            <a:ext cx="6824880" cy="478440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r>
              <a:rPr lang="ru-RU" sz="2400" b="1" dirty="0"/>
              <a:t>Постоянно проживающим в РФ</a:t>
            </a:r>
            <a:r>
              <a:rPr lang="ru-RU" sz="2400" dirty="0"/>
              <a:t> считается иностранный гражданин, получивший вид на жительство. </a:t>
            </a:r>
          </a:p>
          <a:p>
            <a:r>
              <a:rPr lang="ru-RU" i="1" dirty="0"/>
              <a:t>Иностранный гражданин, имеющий вид на жительство, вправе свободно выезжать и въезжать на территорию России. Для получения вида на жительство иностранный гражданин должен прожить на территории России не менее года на основании разрешения на временное проживание. Срок действия вида на жительство составляет 5 лет. По окончании этого срока вид на жительство может быть продлен еще на 5 лет, причем количество продлений не ограничено.</a:t>
            </a:r>
            <a:endParaRPr lang="ru-RU" dirty="0"/>
          </a:p>
          <a:p>
            <a:pPr>
              <a:lnSpc>
                <a:spcPct val="100000"/>
              </a:lnSpc>
            </a:pPr>
            <a:endParaRPr dirty="0"/>
          </a:p>
          <a:p>
            <a:pPr>
              <a:lnSpc>
                <a:spcPct val="100000"/>
              </a:lnSpc>
            </a:pPr>
            <a:endParaRPr dirty="0"/>
          </a:p>
        </p:txBody>
      </p:sp>
    </p:spTree>
    <p:extLst>
      <p:ext uri="{BB962C8B-B14F-4D97-AF65-F5344CB8AC3E}">
        <p14:creationId xmlns:p14="http://schemas.microsoft.com/office/powerpoint/2010/main" val="34517378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Рисунок 3"/>
          <p:cNvPicPr/>
          <p:nvPr/>
        </p:nvPicPr>
        <p:blipFill>
          <a:blip r:embed="rId2"/>
          <a:stretch/>
        </p:blipFill>
        <p:spPr>
          <a:xfrm>
            <a:off x="0" y="0"/>
            <a:ext cx="9142920" cy="6856920"/>
          </a:xfrm>
          <a:prstGeom prst="rect">
            <a:avLst/>
          </a:prstGeom>
          <a:ln>
            <a:noFill/>
          </a:ln>
        </p:spPr>
      </p:pic>
      <p:sp>
        <p:nvSpPr>
          <p:cNvPr id="76"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77" name="CustomShape 2"/>
          <p:cNvSpPr/>
          <p:nvPr/>
        </p:nvSpPr>
        <p:spPr>
          <a:xfrm>
            <a:off x="1259640" y="1285200"/>
            <a:ext cx="6824880" cy="478440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400" b="1" strike="noStrike" dirty="0" err="1">
                <a:solidFill>
                  <a:srgbClr val="262626"/>
                </a:solidFill>
                <a:latin typeface="Calibri"/>
                <a:ea typeface="DejaVu Sans"/>
              </a:rPr>
              <a:t>Цели</a:t>
            </a:r>
            <a:r>
              <a:rPr lang="en-US" sz="2400" b="1" strike="noStrike" dirty="0">
                <a:solidFill>
                  <a:srgbClr val="262626"/>
                </a:solidFill>
                <a:latin typeface="Calibri"/>
                <a:ea typeface="DejaVu Sans"/>
              </a:rPr>
              <a:t> </a:t>
            </a:r>
            <a:r>
              <a:rPr lang="en-US" sz="2400" b="1" strike="noStrike" dirty="0" err="1">
                <a:solidFill>
                  <a:srgbClr val="262626"/>
                </a:solidFill>
                <a:latin typeface="Calibri"/>
                <a:ea typeface="DejaVu Sans"/>
              </a:rPr>
              <a:t>создания</a:t>
            </a:r>
            <a:endParaRPr dirty="0"/>
          </a:p>
          <a:p>
            <a:pPr>
              <a:lnSpc>
                <a:spcPct val="100000"/>
              </a:lnSpc>
            </a:pPr>
            <a:endParaRPr dirty="0"/>
          </a:p>
          <a:p>
            <a:pPr>
              <a:lnSpc>
                <a:spcPct val="100000"/>
              </a:lnSpc>
              <a:buFont typeface="Arial"/>
              <a:buChar char="•"/>
            </a:pPr>
            <a:r>
              <a:rPr lang="en-US" sz="2000" strike="noStrike" dirty="0" err="1">
                <a:solidFill>
                  <a:srgbClr val="000000"/>
                </a:solidFill>
                <a:latin typeface="Calibri"/>
                <a:ea typeface="DejaVu Sans"/>
              </a:rPr>
              <a:t>Автоматизация</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процесса</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создания</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согласования</a:t>
            </a:r>
            <a:r>
              <a:rPr lang="en-US" sz="2000" strike="noStrike" dirty="0">
                <a:solidFill>
                  <a:srgbClr val="000000"/>
                </a:solidFill>
                <a:latin typeface="Calibri"/>
                <a:ea typeface="DejaVu Sans"/>
              </a:rPr>
              <a:t> и </a:t>
            </a:r>
            <a:r>
              <a:rPr lang="en-US" sz="2000" strike="noStrike" dirty="0" err="1">
                <a:solidFill>
                  <a:srgbClr val="000000"/>
                </a:solidFill>
                <a:latin typeface="Calibri"/>
                <a:ea typeface="DejaVu Sans"/>
              </a:rPr>
              <a:t>подписания</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договоров</a:t>
            </a:r>
            <a:r>
              <a:rPr lang="en-US" sz="2000" strike="noStrike" dirty="0">
                <a:solidFill>
                  <a:srgbClr val="000000"/>
                </a:solidFill>
                <a:latin typeface="Calibri"/>
                <a:ea typeface="DejaVu Sans"/>
              </a:rPr>
              <a:t> с </a:t>
            </a:r>
            <a:r>
              <a:rPr lang="en-US" sz="2000" strike="noStrike" dirty="0" err="1">
                <a:solidFill>
                  <a:srgbClr val="000000"/>
                </a:solidFill>
                <a:latin typeface="Calibri"/>
                <a:ea typeface="DejaVu Sans"/>
              </a:rPr>
              <a:t>иностранными</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гражданами</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которые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не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являются</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сотрудниками</a:t>
            </a:r>
            <a:r>
              <a:rPr lang="en-US" sz="2000" strike="noStrike" dirty="0">
                <a:solidFill>
                  <a:srgbClr val="000000"/>
                </a:solidFill>
                <a:latin typeface="Calibri"/>
                <a:ea typeface="DejaVu Sans"/>
              </a:rPr>
              <a:t> ТПУ</a:t>
            </a:r>
            <a:endParaRPr dirty="0"/>
          </a:p>
          <a:p>
            <a:pPr>
              <a:lnSpc>
                <a:spcPct val="100000"/>
              </a:lnSpc>
              <a:buFont typeface="Arial"/>
              <a:buChar char="•"/>
            </a:pPr>
            <a:r>
              <a:rPr lang="en-US" sz="2000" strike="noStrike" dirty="0" err="1">
                <a:solidFill>
                  <a:srgbClr val="000000"/>
                </a:solidFill>
                <a:latin typeface="Calibri"/>
                <a:ea typeface="DejaVu Sans"/>
              </a:rPr>
              <a:t>Автоматизация</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процесса</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создания</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согласования</a:t>
            </a:r>
            <a:r>
              <a:rPr lang="en-US" sz="2000" strike="noStrike" dirty="0">
                <a:solidFill>
                  <a:srgbClr val="000000"/>
                </a:solidFill>
                <a:latin typeface="Calibri"/>
                <a:ea typeface="DejaVu Sans"/>
              </a:rPr>
              <a:t> и </a:t>
            </a:r>
            <a:r>
              <a:rPr lang="en-US" sz="2000" strike="noStrike" dirty="0" err="1">
                <a:solidFill>
                  <a:srgbClr val="000000"/>
                </a:solidFill>
                <a:latin typeface="Calibri"/>
                <a:ea typeface="DejaVu Sans"/>
              </a:rPr>
              <a:t>подписания</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актов</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выполненных</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работ</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оказанных</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услуг</a:t>
            </a:r>
            <a:r>
              <a:rPr lang="en-US" sz="2000" strike="noStrike" dirty="0">
                <a:solidFill>
                  <a:srgbClr val="000000"/>
                </a:solidFill>
                <a:latin typeface="Calibri"/>
                <a:ea typeface="DejaVu Sans"/>
              </a:rPr>
              <a:t>) с </a:t>
            </a:r>
            <a:r>
              <a:rPr lang="en-US" sz="2000" strike="noStrike" dirty="0" err="1">
                <a:solidFill>
                  <a:srgbClr val="000000"/>
                </a:solidFill>
                <a:latin typeface="Calibri"/>
                <a:ea typeface="DejaVu Sans"/>
              </a:rPr>
              <a:t>иностранными</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гаржданами</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которые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не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являются</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сотрудниками</a:t>
            </a:r>
            <a:r>
              <a:rPr lang="en-US" sz="2000" strike="noStrike" dirty="0">
                <a:solidFill>
                  <a:srgbClr val="000000"/>
                </a:solidFill>
                <a:latin typeface="Calibri"/>
                <a:ea typeface="DejaVu Sans"/>
              </a:rPr>
              <a:t> ТПУ</a:t>
            </a:r>
            <a:endParaRPr dirty="0"/>
          </a:p>
          <a:p>
            <a:pPr>
              <a:lnSpc>
                <a:spcPct val="100000"/>
              </a:lnSpc>
              <a:buFont typeface="Arial"/>
              <a:buChar char="•"/>
            </a:pPr>
            <a:r>
              <a:rPr lang="en-US" sz="2000" strike="noStrike" dirty="0" err="1">
                <a:solidFill>
                  <a:srgbClr val="000000"/>
                </a:solidFill>
                <a:latin typeface="Calibri"/>
                <a:ea typeface="DejaVu Sans"/>
              </a:rPr>
              <a:t>Резервирование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средств</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по</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договору</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финансовыми</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службами</a:t>
            </a:r>
            <a:r>
              <a:rPr lang="en-US" sz="2000" strike="noStrike" dirty="0">
                <a:solidFill>
                  <a:srgbClr val="000000"/>
                </a:solidFill>
                <a:latin typeface="Calibri"/>
                <a:ea typeface="DejaVu Sans"/>
              </a:rPr>
              <a:t> ТПУ</a:t>
            </a:r>
            <a:endParaRPr dirty="0"/>
          </a:p>
          <a:p>
            <a:pPr>
              <a:lnSpc>
                <a:spcPct val="100000"/>
              </a:lnSpc>
              <a:buFont typeface="Arial"/>
              <a:buChar char="•"/>
            </a:pPr>
            <a:r>
              <a:rPr lang="en-US" sz="2000" strike="noStrike" dirty="0" err="1">
                <a:solidFill>
                  <a:srgbClr val="000000"/>
                </a:solidFill>
                <a:latin typeface="Calibri"/>
                <a:ea typeface="DejaVu Sans"/>
              </a:rPr>
              <a:t>Хранение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данных</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по</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всем</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договорам</a:t>
            </a:r>
            <a:r>
              <a:rPr lang="en-US" sz="2000" strike="noStrike" dirty="0">
                <a:solidFill>
                  <a:srgbClr val="000000"/>
                </a:solidFill>
                <a:latin typeface="Calibri"/>
                <a:ea typeface="DejaVu Sans"/>
              </a:rPr>
              <a:t> с </a:t>
            </a:r>
            <a:r>
              <a:rPr lang="en-US" sz="2000" strike="noStrike" dirty="0" err="1">
                <a:solidFill>
                  <a:srgbClr val="000000"/>
                </a:solidFill>
                <a:latin typeface="Calibri"/>
                <a:ea typeface="DejaVu Sans"/>
              </a:rPr>
              <a:t>иностранными</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гражданами</a:t>
            </a:r>
            <a:endParaRPr dirty="0"/>
          </a:p>
          <a:p>
            <a:pPr>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Рисунок 3"/>
          <p:cNvPicPr/>
          <p:nvPr/>
        </p:nvPicPr>
        <p:blipFill>
          <a:blip r:embed="rId2"/>
          <a:stretch/>
        </p:blipFill>
        <p:spPr>
          <a:xfrm>
            <a:off x="0" y="-7200"/>
            <a:ext cx="9142920" cy="6856920"/>
          </a:xfrm>
          <a:prstGeom prst="rect">
            <a:avLst/>
          </a:prstGeom>
          <a:ln>
            <a:noFill/>
          </a:ln>
        </p:spPr>
      </p:pic>
      <p:sp>
        <p:nvSpPr>
          <p:cNvPr id="88" name="CustomShape 1"/>
          <p:cNvSpPr/>
          <p:nvPr/>
        </p:nvSpPr>
        <p:spPr>
          <a:xfrm>
            <a:off x="971640" y="1052640"/>
            <a:ext cx="6824880" cy="45540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r>
              <a:rPr lang="en-US" sz="2400" b="1" strike="noStrike">
                <a:solidFill>
                  <a:srgbClr val="262626"/>
                </a:solidFill>
                <a:latin typeface="Calibri"/>
                <a:ea typeface="DejaVu Sans"/>
              </a:rPr>
              <a:t>Бизнес-процесс «Создание договора»</a:t>
            </a:r>
            <a:endParaRPr/>
          </a:p>
        </p:txBody>
      </p:sp>
      <p:pic>
        <p:nvPicPr>
          <p:cNvPr id="89" name="Picture 2"/>
          <p:cNvPicPr/>
          <p:nvPr/>
        </p:nvPicPr>
        <p:blipFill>
          <a:blip r:embed="rId3"/>
          <a:stretch/>
        </p:blipFill>
        <p:spPr>
          <a:xfrm>
            <a:off x="323640" y="1955880"/>
            <a:ext cx="8496000" cy="29394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Рисунок 3"/>
          <p:cNvPicPr/>
          <p:nvPr/>
        </p:nvPicPr>
        <p:blipFill>
          <a:blip r:embed="rId2"/>
          <a:stretch/>
        </p:blipFill>
        <p:spPr>
          <a:xfrm>
            <a:off x="0" y="0"/>
            <a:ext cx="9142920" cy="6856920"/>
          </a:xfrm>
          <a:prstGeom prst="rect">
            <a:avLst/>
          </a:prstGeom>
          <a:ln>
            <a:noFill/>
          </a:ln>
        </p:spPr>
      </p:pic>
      <p:sp>
        <p:nvSpPr>
          <p:cNvPr id="79"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sp>
        <p:nvSpPr>
          <p:cNvPr id="80" name="CustomShape 2"/>
          <p:cNvSpPr/>
          <p:nvPr/>
        </p:nvSpPr>
        <p:spPr>
          <a:xfrm>
            <a:off x="1259640" y="1131120"/>
            <a:ext cx="6824880" cy="3869640"/>
          </a:xfrm>
          <a:prstGeom prst="rect">
            <a:avLst/>
          </a:prstGeom>
          <a:noFill/>
          <a:ln>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lstStyle/>
          <a:p>
            <a:pPr>
              <a:lnSpc>
                <a:spcPct val="100000"/>
              </a:lnSpc>
            </a:pPr>
            <a:endParaRPr dirty="0"/>
          </a:p>
          <a:p>
            <a:pPr>
              <a:lnSpc>
                <a:spcPct val="100000"/>
              </a:lnSpc>
              <a:buFont typeface="Arial"/>
              <a:buChar char="•"/>
            </a:pPr>
            <a:r>
              <a:rPr lang="ru-RU" sz="2000" strike="noStrike" dirty="0" smtClean="0">
                <a:solidFill>
                  <a:srgbClr val="000000"/>
                </a:solidFill>
                <a:latin typeface="Calibri"/>
                <a:ea typeface="DejaVu Sans"/>
              </a:rPr>
              <a:t> </a:t>
            </a:r>
            <a:r>
              <a:rPr lang="en-US" sz="2000" strike="noStrike" dirty="0" err="1" smtClean="0">
                <a:solidFill>
                  <a:srgbClr val="000000"/>
                </a:solidFill>
                <a:latin typeface="Calibri"/>
                <a:ea typeface="DejaVu Sans"/>
              </a:rPr>
              <a:t>Создание</a:t>
            </a:r>
            <a:r>
              <a:rPr lang="en-US" sz="2000" strike="noStrike" dirty="0" smtClean="0">
                <a:solidFill>
                  <a:srgbClr val="000000"/>
                </a:solidFill>
                <a:latin typeface="Calibri"/>
                <a:ea typeface="DejaVu Sans"/>
              </a:rPr>
              <a:t> </a:t>
            </a:r>
            <a:r>
              <a:rPr lang="en-US" sz="2000" strike="noStrike" dirty="0" err="1">
                <a:solidFill>
                  <a:srgbClr val="000000"/>
                </a:solidFill>
                <a:latin typeface="Calibri"/>
                <a:ea typeface="DejaVu Sans"/>
              </a:rPr>
              <a:t>договора</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осуществляется</a:t>
            </a:r>
            <a:r>
              <a:rPr lang="en-US" sz="2000" strike="noStrike" dirty="0">
                <a:solidFill>
                  <a:srgbClr val="000000"/>
                </a:solidFill>
                <a:latin typeface="Calibri"/>
                <a:ea typeface="DejaVu Sans"/>
              </a:rPr>
              <a:t> в ИПК «СОУД»</a:t>
            </a:r>
            <a:endParaRPr dirty="0"/>
          </a:p>
          <a:p>
            <a:pPr>
              <a:lnSpc>
                <a:spcPct val="100000"/>
              </a:lnSpc>
            </a:pPr>
            <a:r>
              <a:rPr lang="en-US" sz="2000" strike="noStrike" dirty="0">
                <a:solidFill>
                  <a:srgbClr val="000000"/>
                </a:solidFill>
                <a:latin typeface="Calibri"/>
                <a:ea typeface="DejaVu Sans"/>
              </a:rPr>
              <a:t>      </a:t>
            </a:r>
            <a:r>
              <a:rPr lang="en-US" sz="2000" u="sng" strike="noStrike" dirty="0">
                <a:solidFill>
                  <a:srgbClr val="0000FF"/>
                </a:solidFill>
                <a:latin typeface="Calibri"/>
                <a:ea typeface="DejaVu Sans"/>
              </a:rPr>
              <a:t>http://gph.soud.tpu.ru</a:t>
            </a:r>
            <a:endParaRPr dirty="0"/>
          </a:p>
          <a:p>
            <a:pPr>
              <a:lnSpc>
                <a:spcPct val="100000"/>
              </a:lnSpc>
              <a:buFont typeface="Arial"/>
              <a:buChar char="•"/>
            </a:pPr>
            <a:r>
              <a:rPr lang="ru-RU" sz="2000" strike="noStrike" dirty="0" smtClean="0">
                <a:solidFill>
                  <a:srgbClr val="000000"/>
                </a:solidFill>
                <a:latin typeface="Calibri"/>
                <a:ea typeface="DejaVu Sans"/>
              </a:rPr>
              <a:t> </a:t>
            </a:r>
            <a:r>
              <a:rPr lang="en-US" sz="2000" strike="noStrike" dirty="0" err="1" smtClean="0">
                <a:solidFill>
                  <a:srgbClr val="000000"/>
                </a:solidFill>
                <a:latin typeface="Calibri"/>
                <a:ea typeface="DejaVu Sans"/>
              </a:rPr>
              <a:t>Внесение</a:t>
            </a:r>
            <a:r>
              <a:rPr lang="en-US" sz="2000" strike="noStrike" dirty="0" smtClean="0">
                <a:solidFill>
                  <a:srgbClr val="000000"/>
                </a:solidFill>
                <a:latin typeface="Calibri"/>
                <a:ea typeface="DejaVu Sans"/>
              </a:rPr>
              <a:t> </a:t>
            </a:r>
            <a:r>
              <a:rPr lang="en-US" sz="2000" strike="noStrike" dirty="0" err="1">
                <a:solidFill>
                  <a:srgbClr val="000000"/>
                </a:solidFill>
                <a:latin typeface="Calibri"/>
                <a:ea typeface="DejaVu Sans"/>
              </a:rPr>
              <a:t>данных</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по</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иностранным</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гражданам</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осуществляется</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через</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модуль</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Управление</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личными</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данными</a:t>
            </a:r>
            <a:r>
              <a:rPr lang="en-US" sz="2000" strike="noStrike" dirty="0">
                <a:solidFill>
                  <a:srgbClr val="000000"/>
                </a:solidFill>
                <a:latin typeface="Calibri"/>
                <a:ea typeface="DejaVu Sans"/>
              </a:rPr>
              <a:t>” ИПК “СОУД” </a:t>
            </a:r>
            <a:endParaRPr dirty="0"/>
          </a:p>
          <a:p>
            <a:pPr>
              <a:lnSpc>
                <a:spcPct val="100000"/>
              </a:lnSpc>
              <a:buFont typeface="Arial"/>
              <a:buChar char="•"/>
            </a:pPr>
            <a:r>
              <a:rPr lang="ru-RU" sz="2000" strike="noStrike" dirty="0" smtClean="0">
                <a:solidFill>
                  <a:srgbClr val="000000"/>
                </a:solidFill>
                <a:latin typeface="Calibri"/>
                <a:ea typeface="DejaVu Sans"/>
              </a:rPr>
              <a:t> </a:t>
            </a:r>
            <a:r>
              <a:rPr lang="en-US" sz="2000" strike="noStrike" dirty="0" err="1" smtClean="0">
                <a:solidFill>
                  <a:srgbClr val="000000"/>
                </a:solidFill>
                <a:latin typeface="Calibri"/>
                <a:ea typeface="DejaVu Sans"/>
              </a:rPr>
              <a:t>Договора</a:t>
            </a:r>
            <a:r>
              <a:rPr lang="en-US" sz="2000" strike="noStrike" dirty="0" smtClean="0">
                <a:solidFill>
                  <a:srgbClr val="000000"/>
                </a:solidFill>
                <a:latin typeface="Calibri"/>
                <a:ea typeface="DejaVu Sans"/>
              </a:rPr>
              <a:t> </a:t>
            </a:r>
            <a:r>
              <a:rPr lang="en-US" sz="2000" strike="noStrike" dirty="0" err="1">
                <a:solidFill>
                  <a:srgbClr val="000000"/>
                </a:solidFill>
                <a:latin typeface="Calibri"/>
                <a:ea typeface="DejaVu Sans"/>
              </a:rPr>
              <a:t>заключаются</a:t>
            </a:r>
            <a:r>
              <a:rPr lang="en-US" sz="2000" strike="noStrike" dirty="0">
                <a:solidFill>
                  <a:srgbClr val="000000"/>
                </a:solidFill>
                <a:latin typeface="Calibri"/>
                <a:ea typeface="DejaVu Sans"/>
              </a:rPr>
              <a:t> в </a:t>
            </a:r>
            <a:r>
              <a:rPr lang="en-US" sz="2000" strike="noStrike" dirty="0" err="1">
                <a:solidFill>
                  <a:srgbClr val="000000"/>
                </a:solidFill>
                <a:latin typeface="Calibri"/>
                <a:ea typeface="DejaVu Sans"/>
              </a:rPr>
              <a:t>рублях</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долларах</a:t>
            </a:r>
            <a:r>
              <a:rPr lang="en-US" sz="2000" strike="noStrike" dirty="0">
                <a:solidFill>
                  <a:srgbClr val="000000"/>
                </a:solidFill>
                <a:latin typeface="Calibri"/>
                <a:ea typeface="DejaVu Sans"/>
              </a:rPr>
              <a:t> США и </a:t>
            </a:r>
            <a:r>
              <a:rPr lang="en-US" sz="2000" strike="noStrike" dirty="0" err="1">
                <a:solidFill>
                  <a:srgbClr val="000000"/>
                </a:solidFill>
                <a:latin typeface="Calibri"/>
                <a:ea typeface="DejaVu Sans"/>
              </a:rPr>
              <a:t>евро</a:t>
            </a:r>
            <a:endParaRPr dirty="0"/>
          </a:p>
          <a:p>
            <a:pPr>
              <a:lnSpc>
                <a:spcPct val="100000"/>
              </a:lnSpc>
              <a:buFont typeface="Arial"/>
              <a:buChar char="•"/>
            </a:pPr>
            <a:r>
              <a:rPr lang="ru-RU" sz="2000" strike="noStrike" dirty="0" smtClean="0">
                <a:solidFill>
                  <a:srgbClr val="000000"/>
                </a:solidFill>
                <a:latin typeface="Calibri"/>
                <a:ea typeface="DejaVu Sans"/>
              </a:rPr>
              <a:t> </a:t>
            </a:r>
            <a:r>
              <a:rPr lang="en-US" sz="2000" strike="noStrike" dirty="0" err="1" smtClean="0">
                <a:solidFill>
                  <a:srgbClr val="000000"/>
                </a:solidFill>
                <a:latin typeface="Calibri"/>
                <a:ea typeface="DejaVu Sans"/>
              </a:rPr>
              <a:t>Сумма</a:t>
            </a:r>
            <a:r>
              <a:rPr lang="en-US" sz="2000" strike="noStrike" dirty="0" smtClean="0">
                <a:solidFill>
                  <a:srgbClr val="000000"/>
                </a:solidFill>
                <a:latin typeface="Calibri"/>
                <a:ea typeface="DejaVu Sans"/>
              </a:rPr>
              <a:t> </a:t>
            </a:r>
            <a:r>
              <a:rPr lang="en-US" sz="2000" strike="noStrike" dirty="0" err="1">
                <a:solidFill>
                  <a:srgbClr val="000000"/>
                </a:solidFill>
                <a:latin typeface="Calibri"/>
                <a:ea typeface="DejaVu Sans"/>
              </a:rPr>
              <a:t>договора</a:t>
            </a:r>
            <a:r>
              <a:rPr lang="en-US" sz="2000" strike="noStrike" dirty="0">
                <a:solidFill>
                  <a:srgbClr val="000000"/>
                </a:solidFill>
                <a:latin typeface="Calibri"/>
                <a:ea typeface="DejaVu Sans"/>
              </a:rPr>
              <a:t> </a:t>
            </a:r>
            <a:r>
              <a:rPr lang="ru-RU" sz="2000" dirty="0" smtClean="0">
                <a:solidFill>
                  <a:srgbClr val="000000"/>
                </a:solidFill>
                <a:latin typeface="Calibri"/>
                <a:ea typeface="DejaVu Sans"/>
              </a:rPr>
              <a:t>не может превышать </a:t>
            </a:r>
            <a:r>
              <a:rPr lang="en-US" sz="2000" strike="noStrike" dirty="0" smtClean="0">
                <a:solidFill>
                  <a:srgbClr val="000000"/>
                </a:solidFill>
                <a:latin typeface="Calibri"/>
                <a:ea typeface="DejaVu Sans"/>
              </a:rPr>
              <a:t>500 </a:t>
            </a:r>
            <a:r>
              <a:rPr lang="en-US" sz="2000" strike="noStrike" dirty="0" err="1">
                <a:solidFill>
                  <a:srgbClr val="000000"/>
                </a:solidFill>
                <a:latin typeface="Calibri"/>
                <a:ea typeface="DejaVu Sans"/>
              </a:rPr>
              <a:t>тысяч</a:t>
            </a:r>
            <a:r>
              <a:rPr lang="en-US" sz="2000" strike="noStrike" dirty="0">
                <a:solidFill>
                  <a:srgbClr val="000000"/>
                </a:solidFill>
                <a:latin typeface="Calibri"/>
                <a:ea typeface="DejaVu Sans"/>
              </a:rPr>
              <a:t> </a:t>
            </a:r>
            <a:r>
              <a:rPr lang="en-US" sz="2000" strike="noStrike" dirty="0" err="1">
                <a:solidFill>
                  <a:srgbClr val="000000"/>
                </a:solidFill>
                <a:latin typeface="Calibri"/>
                <a:ea typeface="DejaVu Sans"/>
              </a:rPr>
              <a:t>рублей</a:t>
            </a:r>
            <a:endParaRPr dirty="0"/>
          </a:p>
          <a:p>
            <a:pPr>
              <a:lnSpc>
                <a:spcPct val="100000"/>
              </a:lnSpc>
            </a:pPr>
            <a:endParaRPr dirty="0"/>
          </a:p>
          <a:p>
            <a:pPr>
              <a:lnSpc>
                <a:spcPct val="100000"/>
              </a:lnSpc>
            </a:pP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Рисунок 3"/>
          <p:cNvPicPr/>
          <p:nvPr/>
        </p:nvPicPr>
        <p:blipFill>
          <a:blip r:embed="rId2"/>
          <a:stretch/>
        </p:blipFill>
        <p:spPr>
          <a:xfrm>
            <a:off x="0" y="0"/>
            <a:ext cx="9142920" cy="6856920"/>
          </a:xfrm>
          <a:prstGeom prst="rect">
            <a:avLst/>
          </a:prstGeom>
          <a:ln>
            <a:noFill/>
          </a:ln>
        </p:spPr>
      </p:pic>
      <p:pic>
        <p:nvPicPr>
          <p:cNvPr id="91" name="Рисунок 90"/>
          <p:cNvPicPr/>
          <p:nvPr/>
        </p:nvPicPr>
        <p:blipFill>
          <a:blip r:embed="rId3"/>
          <a:stretch/>
        </p:blipFill>
        <p:spPr>
          <a:xfrm>
            <a:off x="2194560" y="1237320"/>
            <a:ext cx="4663080" cy="5071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Рисунок 3"/>
          <p:cNvPicPr/>
          <p:nvPr/>
        </p:nvPicPr>
        <p:blipFill>
          <a:blip r:embed="rId2"/>
          <a:stretch/>
        </p:blipFill>
        <p:spPr>
          <a:xfrm>
            <a:off x="0" y="0"/>
            <a:ext cx="9142920" cy="6856920"/>
          </a:xfrm>
          <a:prstGeom prst="rect">
            <a:avLst/>
          </a:prstGeom>
          <a:ln>
            <a:noFill/>
          </a:ln>
        </p:spPr>
      </p:pic>
      <p:sp>
        <p:nvSpPr>
          <p:cNvPr id="93" name="CustomShape 1"/>
          <p:cNvSpPr/>
          <p:nvPr/>
        </p:nvSpPr>
        <p:spPr>
          <a:xfrm>
            <a:off x="262800" y="1052640"/>
            <a:ext cx="8617680" cy="5049720"/>
          </a:xfrm>
          <a:prstGeom prst="roundRect">
            <a:avLst>
              <a:gd name="adj" fmla="val 13910"/>
            </a:avLst>
          </a:prstGeom>
          <a:solidFill>
            <a:schemeClr val="bg1"/>
          </a:solidFill>
          <a:ln w="9360">
            <a:solidFill>
              <a:schemeClr val="tx1"/>
            </a:solidFill>
            <a:round/>
          </a:ln>
        </p:spPr>
        <p:style>
          <a:lnRef idx="0">
            <a:scrgbClr r="0" g="0" b="0"/>
          </a:lnRef>
          <a:fillRef idx="0">
            <a:scrgbClr r="0" g="0" b="0"/>
          </a:fillRef>
          <a:effectRef idx="0">
            <a:scrgbClr r="0" g="0" b="0"/>
          </a:effectRef>
          <a:fontRef idx="minor"/>
        </p:style>
      </p:sp>
      <p:pic>
        <p:nvPicPr>
          <p:cNvPr id="94" name="Рисунок 93"/>
          <p:cNvPicPr/>
          <p:nvPr/>
        </p:nvPicPr>
        <p:blipFill>
          <a:blip r:embed="rId3" cstate="print">
            <a:extLst>
              <a:ext uri="{28A0092B-C50C-407E-A947-70E740481C1C}">
                <a14:useLocalDpi xmlns:a14="http://schemas.microsoft.com/office/drawing/2010/main" val="0"/>
              </a:ext>
            </a:extLst>
          </a:blip>
          <a:stretch>
            <a:fillRect/>
          </a:stretch>
        </p:blipFill>
        <p:spPr>
          <a:xfrm>
            <a:off x="1645387" y="1371600"/>
            <a:ext cx="6218625" cy="4388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688</Words>
  <Application>Microsoft Office PowerPoint</Application>
  <PresentationFormat>Экран (4:3)</PresentationFormat>
  <Paragraphs>106</Paragraphs>
  <Slides>27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27</vt:i4>
      </vt:variant>
    </vt:vector>
  </HeadingPairs>
  <TitlesOfParts>
    <vt:vector size="29" baseType="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Olga M. Kalmay</dc:creator>
  <cp:lastModifiedBy>Olga M. Kalmay</cp:lastModifiedBy>
  <cp:revision>5</cp:revision>
  <dcterms:modified xsi:type="dcterms:W3CDTF">2016-08-16T04:34:45Z</dcterms:modified>
</cp:coreProperties>
</file>